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59"/>
      <p:bold r:id="rId60"/>
      <p:italic r:id="rId61"/>
      <p:boldItalic r:id="rId62"/>
    </p:embeddedFont>
    <p:embeddedFont>
      <p:font typeface="Helvetica Neue" panose="02000503000000020004" pitchFamily="2" charset="0"/>
      <p:regular r:id="rId63"/>
      <p:bold r:id="rId64"/>
      <p:italic r:id="rId65"/>
      <p:boldItalic r:id="rId66"/>
    </p:embeddedFont>
    <p:embeddedFont>
      <p:font typeface="Montserrat" pitchFamily="2" charset="77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ubik Medium" pitchFamily="2" charset="-79"/>
      <p:regular r:id="rId75"/>
      <p:bold r:id="rId76"/>
      <p:italic r:id="rId77"/>
      <p:boldItalic r:id="rId78"/>
    </p:embeddedFont>
    <p:embeddedFont>
      <p:font typeface="Sarala" pitchFamily="2" charset="77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jgiDiSBYXmvTQjDFDUtwhpF8vj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0D4AAE-2114-448C-AA06-FD23091AEC8C}">
  <a:tblStyle styleId="{140D4AAE-2114-448C-AA06-FD23091AEC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E768AA4-C9FA-4E05-852E-31B56349A2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1"/>
    <p:restoredTop sz="94692"/>
  </p:normalViewPr>
  <p:slideViewPr>
    <p:cSldViewPr snapToGrid="0">
      <p:cViewPr varScale="1">
        <p:scale>
          <a:sx n="141" d="100"/>
          <a:sy n="141" d="100"/>
        </p:scale>
        <p:origin x="11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87" Type="http://schemas.openxmlformats.org/officeDocument/2006/relationships/viewProps" Target="viewProps.xml"/><Relationship Id="rId6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Instructor Name</a:t>
            </a:r>
            <a:endParaRPr sz="18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0b71ef82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3e0b71ef82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e0b71ef8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3e0b71ef82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yes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0b71e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3e0b71e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0b71ef82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e0b71ef82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0b71ef82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3e0b71ef82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0b71ef8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13e0b71ef8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0b71ef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3e0b71ef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0b71ef82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0b71ef82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0b71ef8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0b71ef8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e0b71ef8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e0b71ef8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e0b71ef82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e0b71ef82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e0b71ef82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e0b71ef82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e0b71ef82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e0b71ef82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e0b71ef82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e0b71ef82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e0b71ef82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e0b71ef82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e0b71ef82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e0b71ef82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e0b71ef82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e0b71ef82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e0b71ef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e0b71ef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e0b71ef8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e0b71ef8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0b71ef8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0b71ef8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e0b71ef8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e0b71ef8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e0b71ef8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e0b71ef8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e0b71ef8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e0b71ef8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e0b71ef8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e0b71ef8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e0b71ef8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e0b71ef8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e0b71ef8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e0b71ef8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e0b71ef8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e0b71ef8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e0b71ef8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e0b71ef8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e0b71ef8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e0b71ef8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e0b71ef8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e0b71ef8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e0b71ef8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e0b71ef8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e0b71ef8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e0b71ef8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e0b71ef8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e0b71ef8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/>
          <p:nvPr/>
        </p:nvSpPr>
        <p:spPr>
          <a:xfrm>
            <a:off x="638450" y="3465025"/>
            <a:ext cx="3868500" cy="4671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 txBox="1">
            <a:spLocks noGrp="1"/>
          </p:cNvSpPr>
          <p:nvPr>
            <p:ph type="subTitle" idx="1"/>
          </p:nvPr>
        </p:nvSpPr>
        <p:spPr>
          <a:xfrm>
            <a:off x="734300" y="3559800"/>
            <a:ext cx="3676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7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 rot="10800000">
            <a:off x="6508275" y="25"/>
            <a:ext cx="2668800" cy="23214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7"/>
          <p:cNvSpPr/>
          <p:nvPr/>
        </p:nvSpPr>
        <p:spPr>
          <a:xfrm>
            <a:off x="0" y="3721500"/>
            <a:ext cx="1634700" cy="1422000"/>
          </a:xfrm>
          <a:prstGeom prst="rtTriangle">
            <a:avLst/>
          </a:prstGeom>
          <a:solidFill>
            <a:srgbClr val="2DB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559750" y="1602475"/>
            <a:ext cx="73404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title" idx="2"/>
          </p:nvPr>
        </p:nvSpPr>
        <p:spPr>
          <a:xfrm>
            <a:off x="566575" y="26440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/>
          <p:nvPr/>
        </p:nvSpPr>
        <p:spPr>
          <a:xfrm rot="5400000">
            <a:off x="-1807900" y="2877550"/>
            <a:ext cx="4740600" cy="172500"/>
          </a:xfrm>
          <a:prstGeom prst="roundRect">
            <a:avLst>
              <a:gd name="adj" fmla="val 38727"/>
            </a:avLst>
          </a:prstGeom>
          <a:gradFill>
            <a:gsLst>
              <a:gs pos="0">
                <a:srgbClr val="F58823"/>
              </a:gs>
              <a:gs pos="100000">
                <a:srgbClr val="EF5757"/>
              </a:gs>
            </a:gsLst>
            <a:lin ang="0" scaled="0"/>
          </a:gra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body" idx="1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CUSTOM_3_1">
    <p:bg>
      <p:bgPr>
        <a:gradFill>
          <a:gsLst>
            <a:gs pos="0">
              <a:srgbClr val="EF5757"/>
            </a:gs>
            <a:gs pos="100000">
              <a:srgbClr val="E97414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4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DB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0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71C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0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0"/>
          <p:cNvSpPr/>
          <p:nvPr/>
        </p:nvSpPr>
        <p:spPr>
          <a:xfrm>
            <a:off x="0" y="3721500"/>
            <a:ext cx="1634700" cy="142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0"/>
          <p:cNvSpPr/>
          <p:nvPr/>
        </p:nvSpPr>
        <p:spPr>
          <a:xfrm rot="5400000">
            <a:off x="647299" y="4293197"/>
            <a:ext cx="673500" cy="673500"/>
          </a:xfrm>
          <a:prstGeom prst="rtTriangle">
            <a:avLst/>
          </a:prstGeom>
          <a:solidFill>
            <a:srgbClr val="6DD0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1547100" y="849850"/>
            <a:ext cx="6049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Image">
  <p:cSld name="CUSTOM_4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26BDC4"/>
              </a:gs>
              <a:gs pos="100000">
                <a:srgbClr val="2DB78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1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901800" y="2227950"/>
            <a:ext cx="7340400" cy="24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901800" y="8425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CUSTOM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876BAF"/>
              </a:gs>
              <a:gs pos="100000">
                <a:srgbClr val="26BDC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2021. May be reproduced with permission. </a:t>
            </a:r>
            <a:endParaRPr sz="14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904200" y="950375"/>
            <a:ext cx="7335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904200" y="2226300"/>
            <a:ext cx="73356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/>
          <p:nvPr/>
        </p:nvSpPr>
        <p:spPr>
          <a:xfrm rot="10800000">
            <a:off x="6508275" y="25"/>
            <a:ext cx="2668800" cy="2321400"/>
          </a:xfrm>
          <a:prstGeom prst="rtTriangle">
            <a:avLst/>
          </a:prstGeom>
          <a:solidFill>
            <a:srgbClr val="25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 rot="-5400000">
            <a:off x="7197925" y="389225"/>
            <a:ext cx="1422000" cy="14220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/>
          <p:nvPr/>
        </p:nvSpPr>
        <p:spPr>
          <a:xfrm>
            <a:off x="640080" y="3328775"/>
            <a:ext cx="3871200" cy="4671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3"/>
          <p:cNvSpPr txBox="1"/>
          <p:nvPr/>
        </p:nvSpPr>
        <p:spPr>
          <a:xfrm>
            <a:off x="689975" y="3795875"/>
            <a:ext cx="3475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F5757"/>
                </a:solidFill>
                <a:latin typeface="Fira Sans"/>
                <a:ea typeface="Fira Sans"/>
                <a:cs typeface="Fira Sans"/>
                <a:sym typeface="Fira Sans"/>
              </a:rPr>
              <a:t>Slides adapted from Wells Lucas Santo (AI4ALL)</a:t>
            </a:r>
            <a:endParaRPr sz="1000" b="0" i="0" u="none" strike="noStrike" cap="none">
              <a:solidFill>
                <a:srgbClr val="EF575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640080" y="1214600"/>
            <a:ext cx="602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ubTitle" idx="1"/>
          </p:nvPr>
        </p:nvSpPr>
        <p:spPr>
          <a:xfrm>
            <a:off x="734300" y="3419375"/>
            <a:ext cx="3676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3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4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4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4"/>
          <p:cNvSpPr txBox="1"/>
          <p:nvPr/>
        </p:nvSpPr>
        <p:spPr>
          <a:xfrm>
            <a:off x="0" y="4874650"/>
            <a:ext cx="91440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32125" rIns="64275" bIns="32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 b="0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3" name="Google Shape;53;p34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4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1">
  <p:cSld name="CUSTOM_3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/>
          <p:nvPr/>
        </p:nvSpPr>
        <p:spPr>
          <a:xfrm>
            <a:off x="-37175" y="-24800"/>
            <a:ext cx="9202800" cy="52224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5"/>
          <p:cNvSpPr/>
          <p:nvPr/>
        </p:nvSpPr>
        <p:spPr>
          <a:xfrm rot="10800000">
            <a:off x="7299625" y="-24800"/>
            <a:ext cx="1866000" cy="16215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-37175" y="3429300"/>
            <a:ext cx="2058300" cy="17904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5"/>
          <p:cNvSpPr/>
          <p:nvPr/>
        </p:nvSpPr>
        <p:spPr>
          <a:xfrm rot="-5400000">
            <a:off x="231275" y="357400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5"/>
          <p:cNvSpPr/>
          <p:nvPr/>
        </p:nvSpPr>
        <p:spPr>
          <a:xfrm rot="5400000">
            <a:off x="8042750" y="63575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13663" y="4745838"/>
            <a:ext cx="451825" cy="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5"/>
          <p:cNvSpPr txBox="1"/>
          <p:nvPr/>
        </p:nvSpPr>
        <p:spPr>
          <a:xfrm>
            <a:off x="3" y="4874650"/>
            <a:ext cx="91440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32125" rIns="64275" bIns="32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 b="0" i="0" u="none" strike="noStrike" cap="non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1325250" y="2162400"/>
            <a:ext cx="64935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ubik Medium"/>
              <a:buNone/>
              <a:defRPr sz="3000" b="0" i="0" u="none" strike="noStrike" cap="non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■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■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■"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6/right-metric-evaluating-machine-learning-models-2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7lPh5vkwO8BHLscuYVaAFV-D9ab57OK-?usp=shari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ulti-class-metrics-made-simple-part-i-precision-and-recall-9250280bddc2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>
            <a:spLocks noGrp="1"/>
          </p:cNvSpPr>
          <p:nvPr>
            <p:ph type="title"/>
          </p:nvPr>
        </p:nvSpPr>
        <p:spPr>
          <a:xfrm>
            <a:off x="559750" y="1602475"/>
            <a:ext cx="73404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Metrics</a:t>
            </a:r>
            <a:endParaRPr/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l="17178" t="9324" r="31801" b="19114"/>
          <a:stretch/>
        </p:blipFill>
        <p:spPr>
          <a:xfrm>
            <a:off x="6228150" y="3541300"/>
            <a:ext cx="1726625" cy="12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0b71ef82_0_238"/>
          <p:cNvSpPr txBox="1">
            <a:spLocks noGrp="1"/>
          </p:cNvSpPr>
          <p:nvPr>
            <p:ph type="title"/>
          </p:nvPr>
        </p:nvSpPr>
        <p:spPr>
          <a:xfrm>
            <a:off x="1148900" y="660999"/>
            <a:ext cx="734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Example</a:t>
            </a:r>
            <a:endParaRPr/>
          </a:p>
        </p:txBody>
      </p:sp>
      <p:sp>
        <p:nvSpPr>
          <p:cNvPr id="128" name="Google Shape;128;g13e0b71ef82_0_238"/>
          <p:cNvSpPr txBox="1">
            <a:spLocks noGrp="1"/>
          </p:cNvSpPr>
          <p:nvPr>
            <p:ph type="body" idx="1"/>
          </p:nvPr>
        </p:nvSpPr>
        <p:spPr>
          <a:xfrm>
            <a:off x="835125" y="1398500"/>
            <a:ext cx="52215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Imagine there’s a system that can quickly classify brain tumour/no </a:t>
            </a:r>
            <a:r>
              <a:rPr lang="en">
                <a:solidFill>
                  <a:schemeClr val="dk1"/>
                </a:solidFill>
              </a:rPr>
              <a:t>brain tumour based on an MRI image.</a:t>
            </a:r>
            <a:endParaRPr>
              <a:solidFill>
                <a:schemeClr val="dk1"/>
              </a:solidFill>
            </a:endParaRPr>
          </a:p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9" name="Google Shape;129;g13e0b71ef82_0_238" descr="12,876 Brain Tumour Stock Photos, Pictures &amp; Royalty-Free Images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338" y="774475"/>
            <a:ext cx="2236716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3e0b71ef82_0_238" descr="Dataset Icons - SVG and PNG Dataset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8424" y="2678650"/>
            <a:ext cx="2163630" cy="216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e0b71ef82_0_238"/>
          <p:cNvSpPr/>
          <p:nvPr/>
        </p:nvSpPr>
        <p:spPr>
          <a:xfrm>
            <a:off x="2094725" y="2414300"/>
            <a:ext cx="2477275" cy="1228125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tumour?</a:t>
            </a:r>
            <a:endParaRPr/>
          </a:p>
        </p:txBody>
      </p:sp>
      <p:sp>
        <p:nvSpPr>
          <p:cNvPr id="132" name="Google Shape;132;g13e0b71ef82_0_238"/>
          <p:cNvSpPr/>
          <p:nvPr/>
        </p:nvSpPr>
        <p:spPr>
          <a:xfrm>
            <a:off x="940600" y="2935925"/>
            <a:ext cx="10869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3e0b71ef82_0_238"/>
          <p:cNvSpPr/>
          <p:nvPr/>
        </p:nvSpPr>
        <p:spPr>
          <a:xfrm>
            <a:off x="4706475" y="2902175"/>
            <a:ext cx="1086900" cy="874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3e0b71ef82_0_238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Recommend a patient to visit a doctor for confirmation and treatment</a:t>
            </a:r>
            <a:endParaRPr sz="1100"/>
          </a:p>
        </p:txBody>
      </p:sp>
      <p:sp>
        <p:nvSpPr>
          <p:cNvPr id="135" name="Google Shape;135;g13e0b71ef82_0_238"/>
          <p:cNvSpPr/>
          <p:nvPr/>
        </p:nvSpPr>
        <p:spPr>
          <a:xfrm>
            <a:off x="37401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not recommend a patient to visit a doctor, tell them they’re healthy</a:t>
            </a:r>
            <a:endParaRPr sz="1100"/>
          </a:p>
        </p:txBody>
      </p:sp>
      <p:sp>
        <p:nvSpPr>
          <p:cNvPr id="136" name="Google Shape;136;g13e0b71ef82_0_238"/>
          <p:cNvSpPr txBox="1"/>
          <p:nvPr/>
        </p:nvSpPr>
        <p:spPr>
          <a:xfrm>
            <a:off x="1350600" y="30980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yes</a:t>
            </a:r>
            <a:endParaRPr/>
          </a:p>
        </p:txBody>
      </p:sp>
      <p:sp>
        <p:nvSpPr>
          <p:cNvPr id="137" name="Google Shape;137;g13e0b71ef82_0_238"/>
          <p:cNvSpPr txBox="1"/>
          <p:nvPr/>
        </p:nvSpPr>
        <p:spPr>
          <a:xfrm>
            <a:off x="4930500" y="30980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0b71ef82_0_377"/>
          <p:cNvSpPr txBox="1">
            <a:spLocks noGrp="1"/>
          </p:cNvSpPr>
          <p:nvPr>
            <p:ph type="title"/>
          </p:nvPr>
        </p:nvSpPr>
        <p:spPr>
          <a:xfrm>
            <a:off x="1138400" y="272624"/>
            <a:ext cx="7340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Scenario #1</a:t>
            </a:r>
            <a:endParaRPr/>
          </a:p>
        </p:txBody>
      </p:sp>
      <p:sp>
        <p:nvSpPr>
          <p:cNvPr id="143" name="Google Shape;143;g13e0b71ef82_0_377"/>
          <p:cNvSpPr txBox="1">
            <a:spLocks noGrp="1"/>
          </p:cNvSpPr>
          <p:nvPr>
            <p:ph type="body" idx="1"/>
          </p:nvPr>
        </p:nvSpPr>
        <p:spPr>
          <a:xfrm>
            <a:off x="835125" y="1114675"/>
            <a:ext cx="52215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You receive a message from the system that says that you’re sick. </a:t>
            </a:r>
            <a:endParaRPr sz="1700"/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Having your knowledge about ML, would you trust it knowing about 95% accuracy?</a:t>
            </a:r>
            <a:endParaRPr sz="1700"/>
          </a:p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700"/>
          </a:p>
        </p:txBody>
      </p:sp>
      <p:pic>
        <p:nvPicPr>
          <p:cNvPr id="144" name="Google Shape;144;g13e0b71ef82_0_377" descr="12,876 Brain Tumour Stock Photos, Pictures &amp; Royalty-Free Images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338" y="774475"/>
            <a:ext cx="2236716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3e0b71ef82_0_377" descr="Dataset Icons - SVG and PNG Dataset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8424" y="2678650"/>
            <a:ext cx="2163630" cy="216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3e0b71ef82_0_377"/>
          <p:cNvSpPr/>
          <p:nvPr/>
        </p:nvSpPr>
        <p:spPr>
          <a:xfrm>
            <a:off x="2094725" y="2414300"/>
            <a:ext cx="2477275" cy="1228125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tumour?</a:t>
            </a:r>
            <a:endParaRPr/>
          </a:p>
        </p:txBody>
      </p:sp>
      <p:sp>
        <p:nvSpPr>
          <p:cNvPr id="147" name="Google Shape;147;g13e0b71ef82_0_377"/>
          <p:cNvSpPr/>
          <p:nvPr/>
        </p:nvSpPr>
        <p:spPr>
          <a:xfrm>
            <a:off x="940600" y="2935925"/>
            <a:ext cx="10869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3e0b71ef82_0_377"/>
          <p:cNvSpPr/>
          <p:nvPr/>
        </p:nvSpPr>
        <p:spPr>
          <a:xfrm>
            <a:off x="4706475" y="2902175"/>
            <a:ext cx="1086900" cy="874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3e0b71ef82_0_377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Recommend a patient to visit a doctor for confirmation and treatment</a:t>
            </a:r>
            <a:endParaRPr sz="1100"/>
          </a:p>
        </p:txBody>
      </p:sp>
      <p:sp>
        <p:nvSpPr>
          <p:cNvPr id="150" name="Google Shape;150;g13e0b71ef82_0_377"/>
          <p:cNvSpPr/>
          <p:nvPr/>
        </p:nvSpPr>
        <p:spPr>
          <a:xfrm>
            <a:off x="37401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not recommend a patient to visit a doctor</a:t>
            </a:r>
            <a:endParaRPr sz="1100"/>
          </a:p>
        </p:txBody>
      </p:sp>
      <p:sp>
        <p:nvSpPr>
          <p:cNvPr id="151" name="Google Shape;151;g13e0b71ef82_0_377"/>
          <p:cNvSpPr txBox="1"/>
          <p:nvPr/>
        </p:nvSpPr>
        <p:spPr>
          <a:xfrm>
            <a:off x="1350600" y="30980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yes</a:t>
            </a:r>
            <a:endParaRPr/>
          </a:p>
        </p:txBody>
      </p:sp>
      <p:sp>
        <p:nvSpPr>
          <p:cNvPr id="152" name="Google Shape;152;g13e0b71ef82_0_377"/>
          <p:cNvSpPr txBox="1"/>
          <p:nvPr/>
        </p:nvSpPr>
        <p:spPr>
          <a:xfrm>
            <a:off x="4930500" y="30980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e0b71ef82_0_0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Scenario #2</a:t>
            </a:r>
            <a:endParaRPr/>
          </a:p>
        </p:txBody>
      </p:sp>
      <p:graphicFrame>
        <p:nvGraphicFramePr>
          <p:cNvPr id="158" name="Google Shape;158;g13e0b71ef82_0_0"/>
          <p:cNvGraphicFramePr/>
          <p:nvPr/>
        </p:nvGraphicFramePr>
        <p:xfrm>
          <a:off x="6474545" y="21093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9" name="Google Shape;159;g13e0b71ef82_0_0"/>
          <p:cNvSpPr txBox="1">
            <a:spLocks noGrp="1"/>
          </p:cNvSpPr>
          <p:nvPr>
            <p:ph type="body" idx="1"/>
          </p:nvPr>
        </p:nvSpPr>
        <p:spPr>
          <a:xfrm>
            <a:off x="1148900" y="1060200"/>
            <a:ext cx="5173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for those 5% inaccurately classified by the system, people were actually healthy, but classified as sick?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had this test, and you were classified as ‘sick’. Now, you need to visit a doctor.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60" name="Google Shape;160;g13e0b71ef82_0_0"/>
          <p:cNvSpPr/>
          <p:nvPr/>
        </p:nvSpPr>
        <p:spPr>
          <a:xfrm>
            <a:off x="2610013" y="2792100"/>
            <a:ext cx="18579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as sick</a:t>
            </a:r>
            <a:endParaRPr/>
          </a:p>
        </p:txBody>
      </p:sp>
      <p:sp>
        <p:nvSpPr>
          <p:cNvPr id="161" name="Google Shape;161;g13e0b71ef82_0_0"/>
          <p:cNvSpPr/>
          <p:nvPr/>
        </p:nvSpPr>
        <p:spPr>
          <a:xfrm>
            <a:off x="818750" y="2994575"/>
            <a:ext cx="15867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3e0b71ef82_0_0"/>
          <p:cNvSpPr/>
          <p:nvPr/>
        </p:nvSpPr>
        <p:spPr>
          <a:xfrm>
            <a:off x="4672475" y="2994575"/>
            <a:ext cx="1586700" cy="763200"/>
          </a:xfrm>
          <a:prstGeom prst="curvedLeftArrow">
            <a:avLst>
              <a:gd name="adj1" fmla="val 25000"/>
              <a:gd name="adj2" fmla="val 49262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3e0b71ef82_0_0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actually have tumour, and you will start treatment on time</a:t>
            </a:r>
            <a:endParaRPr sz="1100"/>
          </a:p>
        </p:txBody>
      </p:sp>
      <p:sp>
        <p:nvSpPr>
          <p:cNvPr id="164" name="Google Shape;164;g13e0b71ef82_0_0"/>
          <p:cNvSpPr/>
          <p:nvPr/>
        </p:nvSpPr>
        <p:spPr>
          <a:xfrm>
            <a:off x="3633875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You’re actually healthy, no need to worry!</a:t>
            </a:r>
            <a:endParaRPr sz="1100"/>
          </a:p>
        </p:txBody>
      </p:sp>
      <p:sp>
        <p:nvSpPr>
          <p:cNvPr id="165" name="Google Shape;165;g13e0b71ef82_0_0"/>
          <p:cNvSpPr txBox="1"/>
          <p:nvPr/>
        </p:nvSpPr>
        <p:spPr>
          <a:xfrm>
            <a:off x="1462650" y="3146463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95%</a:t>
            </a:r>
            <a:endParaRPr/>
          </a:p>
        </p:txBody>
      </p:sp>
      <p:sp>
        <p:nvSpPr>
          <p:cNvPr id="166" name="Google Shape;166;g13e0b71ef82_0_0"/>
          <p:cNvSpPr txBox="1"/>
          <p:nvPr/>
        </p:nvSpPr>
        <p:spPr>
          <a:xfrm>
            <a:off x="5066475" y="31464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5%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0b71ef82_0_398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Scenario #2</a:t>
            </a:r>
            <a:endParaRPr/>
          </a:p>
        </p:txBody>
      </p:sp>
      <p:graphicFrame>
        <p:nvGraphicFramePr>
          <p:cNvPr id="172" name="Google Shape;172;g13e0b71ef82_0_398"/>
          <p:cNvGraphicFramePr/>
          <p:nvPr/>
        </p:nvGraphicFramePr>
        <p:xfrm>
          <a:off x="6474545" y="21093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3" name="Google Shape;173;g13e0b71ef82_0_398"/>
          <p:cNvSpPr txBox="1">
            <a:spLocks noGrp="1"/>
          </p:cNvSpPr>
          <p:nvPr>
            <p:ph type="body" idx="1"/>
          </p:nvPr>
        </p:nvSpPr>
        <p:spPr>
          <a:xfrm>
            <a:off x="1148900" y="1060200"/>
            <a:ext cx="5173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for those 5% inaccurately classified by the system, people were actually healthy, but classified as sick?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had this test, and you were classified as ‘sick’. Now, you need to visit a doctor.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74" name="Google Shape;174;g13e0b71ef82_0_398"/>
          <p:cNvSpPr/>
          <p:nvPr/>
        </p:nvSpPr>
        <p:spPr>
          <a:xfrm>
            <a:off x="2610013" y="2792100"/>
            <a:ext cx="18579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as sick</a:t>
            </a:r>
            <a:endParaRPr/>
          </a:p>
        </p:txBody>
      </p:sp>
      <p:sp>
        <p:nvSpPr>
          <p:cNvPr id="175" name="Google Shape;175;g13e0b71ef82_0_398"/>
          <p:cNvSpPr/>
          <p:nvPr/>
        </p:nvSpPr>
        <p:spPr>
          <a:xfrm>
            <a:off x="818750" y="2994575"/>
            <a:ext cx="15867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3e0b71ef82_0_398"/>
          <p:cNvSpPr/>
          <p:nvPr/>
        </p:nvSpPr>
        <p:spPr>
          <a:xfrm>
            <a:off x="4672475" y="2994575"/>
            <a:ext cx="1586700" cy="763200"/>
          </a:xfrm>
          <a:prstGeom prst="curvedLeftArrow">
            <a:avLst>
              <a:gd name="adj1" fmla="val 25000"/>
              <a:gd name="adj2" fmla="val 49262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e0b71ef82_0_398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actually have tumour, and you will start treatment on time</a:t>
            </a:r>
            <a:endParaRPr sz="1100"/>
          </a:p>
        </p:txBody>
      </p:sp>
      <p:sp>
        <p:nvSpPr>
          <p:cNvPr id="178" name="Google Shape;178;g13e0b71ef82_0_398"/>
          <p:cNvSpPr/>
          <p:nvPr/>
        </p:nvSpPr>
        <p:spPr>
          <a:xfrm>
            <a:off x="3633875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You’re actually healthy, no need to worry!</a:t>
            </a:r>
            <a:endParaRPr sz="1100"/>
          </a:p>
        </p:txBody>
      </p:sp>
      <p:pic>
        <p:nvPicPr>
          <p:cNvPr id="179" name="Google Shape;179;g13e0b71ef82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50" y="3445876"/>
            <a:ext cx="2296550" cy="110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3e0b71ef82_0_398"/>
          <p:cNvSpPr txBox="1"/>
          <p:nvPr/>
        </p:nvSpPr>
        <p:spPr>
          <a:xfrm>
            <a:off x="1462650" y="3146463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95%</a:t>
            </a:r>
            <a:endParaRPr/>
          </a:p>
        </p:txBody>
      </p:sp>
      <p:sp>
        <p:nvSpPr>
          <p:cNvPr id="181" name="Google Shape;181;g13e0b71ef82_0_398"/>
          <p:cNvSpPr txBox="1"/>
          <p:nvPr/>
        </p:nvSpPr>
        <p:spPr>
          <a:xfrm>
            <a:off x="5141900" y="31464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5%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0b71ef82_0_413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Scenario #3</a:t>
            </a:r>
            <a:endParaRPr/>
          </a:p>
        </p:txBody>
      </p:sp>
      <p:sp>
        <p:nvSpPr>
          <p:cNvPr id="187" name="Google Shape;187;g13e0b71ef82_0_413"/>
          <p:cNvSpPr txBox="1">
            <a:spLocks noGrp="1"/>
          </p:cNvSpPr>
          <p:nvPr>
            <p:ph type="body" idx="1"/>
          </p:nvPr>
        </p:nvSpPr>
        <p:spPr>
          <a:xfrm>
            <a:off x="1148900" y="1060200"/>
            <a:ext cx="5173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for those 5% inaccurately classified by the system, people were actually sick, but classified as healthy?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had this test, and you were classified as healthy. No need to visit a doctor.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88" name="Google Shape;188;g13e0b71ef82_0_413"/>
          <p:cNvSpPr/>
          <p:nvPr/>
        </p:nvSpPr>
        <p:spPr>
          <a:xfrm>
            <a:off x="2610013" y="2792100"/>
            <a:ext cx="18579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as healthy</a:t>
            </a:r>
            <a:endParaRPr/>
          </a:p>
        </p:txBody>
      </p:sp>
      <p:sp>
        <p:nvSpPr>
          <p:cNvPr id="189" name="Google Shape;189;g13e0b71ef82_0_413"/>
          <p:cNvSpPr/>
          <p:nvPr/>
        </p:nvSpPr>
        <p:spPr>
          <a:xfrm>
            <a:off x="818750" y="2994575"/>
            <a:ext cx="15867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3e0b71ef82_0_413"/>
          <p:cNvSpPr/>
          <p:nvPr/>
        </p:nvSpPr>
        <p:spPr>
          <a:xfrm>
            <a:off x="4672475" y="2994575"/>
            <a:ext cx="1586700" cy="763200"/>
          </a:xfrm>
          <a:prstGeom prst="curvedLeftArrow">
            <a:avLst>
              <a:gd name="adj1" fmla="val 25000"/>
              <a:gd name="adj2" fmla="val 49262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3e0b71ef82_0_413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You’re healthy, no need to worry!</a:t>
            </a:r>
            <a:endParaRPr sz="1100"/>
          </a:p>
        </p:txBody>
      </p:sp>
      <p:sp>
        <p:nvSpPr>
          <p:cNvPr id="192" name="Google Shape;192;g13e0b71ef82_0_413"/>
          <p:cNvSpPr/>
          <p:nvPr/>
        </p:nvSpPr>
        <p:spPr>
          <a:xfrm>
            <a:off x="3633875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actually have brain tumour. You didn’t visit a doctor and didn’t start the treatment on time.</a:t>
            </a:r>
            <a:endParaRPr sz="1100"/>
          </a:p>
        </p:txBody>
      </p:sp>
      <p:graphicFrame>
        <p:nvGraphicFramePr>
          <p:cNvPr id="193" name="Google Shape;193;g13e0b71ef82_0_413"/>
          <p:cNvGraphicFramePr/>
          <p:nvPr/>
        </p:nvGraphicFramePr>
        <p:xfrm>
          <a:off x="6548745" y="38613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" name="Google Shape;194;g13e0b71ef82_0_413"/>
          <p:cNvSpPr txBox="1"/>
          <p:nvPr/>
        </p:nvSpPr>
        <p:spPr>
          <a:xfrm>
            <a:off x="1462650" y="3146463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95%</a:t>
            </a:r>
            <a:endParaRPr/>
          </a:p>
        </p:txBody>
      </p:sp>
      <p:sp>
        <p:nvSpPr>
          <p:cNvPr id="195" name="Google Shape;195;g13e0b71ef82_0_413"/>
          <p:cNvSpPr txBox="1"/>
          <p:nvPr/>
        </p:nvSpPr>
        <p:spPr>
          <a:xfrm>
            <a:off x="5141900" y="31464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0b71ef82_0_432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Scenario #3</a:t>
            </a:r>
            <a:endParaRPr/>
          </a:p>
        </p:txBody>
      </p:sp>
      <p:sp>
        <p:nvSpPr>
          <p:cNvPr id="201" name="Google Shape;201;g13e0b71ef82_0_432"/>
          <p:cNvSpPr txBox="1">
            <a:spLocks noGrp="1"/>
          </p:cNvSpPr>
          <p:nvPr>
            <p:ph type="body" idx="1"/>
          </p:nvPr>
        </p:nvSpPr>
        <p:spPr>
          <a:xfrm>
            <a:off x="1148900" y="1060200"/>
            <a:ext cx="51738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for those 5% inaccurately classified by the system, people were actually sick, but classified as healthy?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had this test, and you were classified as healthy. No need to visit a doctor.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2" name="Google Shape;202;g13e0b71ef82_0_432"/>
          <p:cNvSpPr/>
          <p:nvPr/>
        </p:nvSpPr>
        <p:spPr>
          <a:xfrm>
            <a:off x="2610013" y="2792100"/>
            <a:ext cx="1857900" cy="70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as healthy</a:t>
            </a:r>
            <a:endParaRPr/>
          </a:p>
        </p:txBody>
      </p:sp>
      <p:sp>
        <p:nvSpPr>
          <p:cNvPr id="203" name="Google Shape;203;g13e0b71ef82_0_432"/>
          <p:cNvSpPr/>
          <p:nvPr/>
        </p:nvSpPr>
        <p:spPr>
          <a:xfrm>
            <a:off x="818750" y="2994575"/>
            <a:ext cx="1586700" cy="80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3e0b71ef82_0_432"/>
          <p:cNvSpPr/>
          <p:nvPr/>
        </p:nvSpPr>
        <p:spPr>
          <a:xfrm>
            <a:off x="4672475" y="2994575"/>
            <a:ext cx="1586700" cy="763200"/>
          </a:xfrm>
          <a:prstGeom prst="curvedLeftArrow">
            <a:avLst>
              <a:gd name="adj1" fmla="val 25000"/>
              <a:gd name="adj2" fmla="val 49262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3e0b71ef82_0_432"/>
          <p:cNvSpPr/>
          <p:nvPr/>
        </p:nvSpPr>
        <p:spPr>
          <a:xfrm>
            <a:off x="1350600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You’re healthy, no need to worry!</a:t>
            </a:r>
            <a:endParaRPr sz="1100"/>
          </a:p>
        </p:txBody>
      </p:sp>
      <p:sp>
        <p:nvSpPr>
          <p:cNvPr id="206" name="Google Shape;206;g13e0b71ef82_0_432"/>
          <p:cNvSpPr/>
          <p:nvPr/>
        </p:nvSpPr>
        <p:spPr>
          <a:xfrm>
            <a:off x="3633875" y="3854825"/>
            <a:ext cx="1663800" cy="8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actually have brain tumour. You didn’t visit a doctor and didn’t start the treatment on time.</a:t>
            </a:r>
            <a:endParaRPr sz="1100"/>
          </a:p>
        </p:txBody>
      </p:sp>
      <p:pic>
        <p:nvPicPr>
          <p:cNvPr id="207" name="Google Shape;207;g13e0b71ef82_0_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50" y="3445876"/>
            <a:ext cx="2296550" cy="11051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g13e0b71ef82_0_432"/>
          <p:cNvGraphicFramePr/>
          <p:nvPr/>
        </p:nvGraphicFramePr>
        <p:xfrm>
          <a:off x="6548745" y="38613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9" name="Google Shape;209;g13e0b71ef82_0_432"/>
          <p:cNvSpPr txBox="1"/>
          <p:nvPr/>
        </p:nvSpPr>
        <p:spPr>
          <a:xfrm>
            <a:off x="1462650" y="3146463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95%</a:t>
            </a:r>
            <a:endParaRPr/>
          </a:p>
        </p:txBody>
      </p:sp>
      <p:sp>
        <p:nvSpPr>
          <p:cNvPr id="210" name="Google Shape;210;g13e0b71ef82_0_432"/>
          <p:cNvSpPr txBox="1"/>
          <p:nvPr/>
        </p:nvSpPr>
        <p:spPr>
          <a:xfrm>
            <a:off x="5141900" y="3146450"/>
            <a:ext cx="47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5%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Scenario #4</a:t>
            </a:r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body" idx="1"/>
          </p:nvPr>
        </p:nvSpPr>
        <p:spPr>
          <a:xfrm>
            <a:off x="902825" y="857646"/>
            <a:ext cx="4942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out of the 5 people: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2 people were actually healthy, but classified as sick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3 people were sick, but classified as healthy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217" name="Google Shape;217;p9"/>
          <p:cNvGraphicFramePr/>
          <p:nvPr/>
        </p:nvGraphicFramePr>
        <p:xfrm>
          <a:off x="6516545" y="121538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0b71ef82_0_24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Scenario #4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223" name="Google Shape;223;g13e0b71ef82_0_24"/>
          <p:cNvSpPr txBox="1">
            <a:spLocks noGrp="1"/>
          </p:cNvSpPr>
          <p:nvPr>
            <p:ph type="body" idx="1"/>
          </p:nvPr>
        </p:nvSpPr>
        <p:spPr>
          <a:xfrm>
            <a:off x="902825" y="857646"/>
            <a:ext cx="4942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out of the 5 people: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2 people were actually healthy, but classified as sick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3 people were sick, but classified as healthy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Would you trust this system?</a:t>
            </a:r>
            <a:endParaRPr/>
          </a:p>
        </p:txBody>
      </p:sp>
      <p:graphicFrame>
        <p:nvGraphicFramePr>
          <p:cNvPr id="224" name="Google Shape;224;g13e0b71ef82_0_24"/>
          <p:cNvGraphicFramePr/>
          <p:nvPr/>
        </p:nvGraphicFramePr>
        <p:xfrm>
          <a:off x="6516545" y="121538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title"/>
          </p:nvPr>
        </p:nvSpPr>
        <p:spPr>
          <a:xfrm>
            <a:off x="1148900" y="210930"/>
            <a:ext cx="7340400" cy="6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Metrics for Evaluation</a:t>
            </a: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body" idx="1"/>
          </p:nvPr>
        </p:nvSpPr>
        <p:spPr>
          <a:xfrm>
            <a:off x="902825" y="857661"/>
            <a:ext cx="4942390" cy="398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Now, imagine that out of the 5 people: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2 people were actually healthy, but classified as sick</a:t>
            </a: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3 people were sick, but classified as healthy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Turns out that accuracy doesn’t show us the whole picture</a:t>
            </a:r>
            <a:endParaRPr/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if we want to know how many times the system classifies sick people as healthy?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aphicFrame>
        <p:nvGraphicFramePr>
          <p:cNvPr id="231" name="Google Shape;231;p12"/>
          <p:cNvGraphicFramePr/>
          <p:nvPr/>
        </p:nvGraphicFramePr>
        <p:xfrm>
          <a:off x="6516545" y="1215381"/>
          <a:ext cx="2222350" cy="2712750"/>
        </p:xfrm>
        <a:graphic>
          <a:graphicData uri="http://schemas.openxmlformats.org/drawingml/2006/table">
            <a:tbl>
              <a:tblPr firstRow="1" bandRow="1">
                <a:noFill/>
                <a:tableStyleId>{140D4AAE-2114-448C-AA06-FD23091AEC8C}</a:tableStyleId>
              </a:tblPr>
              <a:tblGrid>
                <a:gridCol w="11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Actual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Predicted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99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sick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healthy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93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e0b71ef82_0_1083"/>
          <p:cNvSpPr txBox="1">
            <a:spLocks noGrp="1"/>
          </p:cNvSpPr>
          <p:nvPr>
            <p:ph type="title"/>
          </p:nvPr>
        </p:nvSpPr>
        <p:spPr>
          <a:xfrm>
            <a:off x="1138400" y="388075"/>
            <a:ext cx="7340400" cy="72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 between </a:t>
            </a:r>
            <a:endParaRPr/>
          </a:p>
        </p:txBody>
      </p:sp>
      <p:pic>
        <p:nvPicPr>
          <p:cNvPr id="237" name="Google Shape;237;g13e0b71ef82_0_1083"/>
          <p:cNvPicPr preferRelativeResize="0"/>
          <p:nvPr/>
        </p:nvPicPr>
        <p:blipFill rotWithShape="1">
          <a:blip r:embed="rId3">
            <a:alphaModFix/>
          </a:blip>
          <a:srcRect t="8458"/>
          <a:stretch/>
        </p:blipFill>
        <p:spPr>
          <a:xfrm>
            <a:off x="2108075" y="1217550"/>
            <a:ext cx="5059426" cy="3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0b71ef82_0_228"/>
          <p:cNvSpPr txBox="1">
            <a:spLocks noGrp="1"/>
          </p:cNvSpPr>
          <p:nvPr>
            <p:ph type="title"/>
          </p:nvPr>
        </p:nvSpPr>
        <p:spPr>
          <a:xfrm>
            <a:off x="1117425" y="430075"/>
            <a:ext cx="7340400" cy="5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Please, type in the chat… </a:t>
            </a:r>
            <a:endParaRPr/>
          </a:p>
        </p:txBody>
      </p:sp>
      <p:sp>
        <p:nvSpPr>
          <p:cNvPr id="75" name="Google Shape;75;g13e0b71ef82_0_228"/>
          <p:cNvSpPr txBox="1">
            <a:spLocks noGrp="1"/>
          </p:cNvSpPr>
          <p:nvPr>
            <p:ph type="body" idx="1"/>
          </p:nvPr>
        </p:nvSpPr>
        <p:spPr>
          <a:xfrm>
            <a:off x="1117425" y="1238650"/>
            <a:ext cx="7340400" cy="33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kind of algorithms/models you know so far?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1140400" y="330700"/>
            <a:ext cx="7340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Another example</a:t>
            </a:r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body" idx="1"/>
          </p:nvPr>
        </p:nvSpPr>
        <p:spPr>
          <a:xfrm>
            <a:off x="1148900" y="1088020"/>
            <a:ext cx="4187029" cy="372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example of detecting whether there is a fire in your home or not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False Positive (FP)</a:t>
            </a:r>
            <a:r>
              <a:rPr lang="en"/>
              <a:t>: When you think there is a fire, but there isn’t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False Negative (FN)</a:t>
            </a:r>
            <a:r>
              <a:rPr lang="en"/>
              <a:t>: When you think there is no fire, but there 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these errors equally bad?</a:t>
            </a:r>
            <a:endParaRPr/>
          </a:p>
        </p:txBody>
      </p:sp>
      <p:pic>
        <p:nvPicPr>
          <p:cNvPr id="244" name="Google Shape;244;p13" descr="Fire Png Image - Effect Fire Png, Transparent Png , Transparent Png Image -  PNGi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9306" y="1657863"/>
            <a:ext cx="2559994" cy="233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Metrics for Evaluation</a:t>
            </a:r>
            <a:endParaRPr/>
          </a:p>
        </p:txBody>
      </p:sp>
      <p:graphicFrame>
        <p:nvGraphicFramePr>
          <p:cNvPr id="250" name="Google Shape;250;p14"/>
          <p:cNvGraphicFramePr/>
          <p:nvPr/>
        </p:nvGraphicFramePr>
        <p:xfrm>
          <a:off x="1250066" y="1603078"/>
          <a:ext cx="6941400" cy="249295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231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Actual: Yes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Actual: No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Predicted: Yes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True Positive (TP)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False Positive (FP)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Predicted: No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False Negative (FN)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True Negative (TN)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Metrics for Evaluation</a:t>
            </a:r>
            <a:endParaRPr/>
          </a:p>
        </p:txBody>
      </p:sp>
      <p:graphicFrame>
        <p:nvGraphicFramePr>
          <p:cNvPr id="256" name="Google Shape;256;p15"/>
          <p:cNvGraphicFramePr/>
          <p:nvPr/>
        </p:nvGraphicFramePr>
        <p:xfrm>
          <a:off x="1377320" y="1545204"/>
          <a:ext cx="6883575" cy="249295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229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Actual: Yes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Actual: No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Predicted: Yes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True Positive (TP)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False Positive (FP)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Predicted: No</a:t>
                      </a:r>
                      <a:endParaRPr sz="1800" b="1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False Negative (FN)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True Negative (TN)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7" name="Google Shape;257;p15"/>
          <p:cNvSpPr txBox="1"/>
          <p:nvPr/>
        </p:nvSpPr>
        <p:spPr>
          <a:xfrm>
            <a:off x="2129400" y="4214300"/>
            <a:ext cx="4885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This table, when filled in with actual numbers, is called a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confusion matrix</a:t>
            </a:r>
            <a:endParaRPr sz="1800" b="1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body" idx="1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/>
              <a:t>Actual 		Predicted 	TP/FP/TN/FN?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Fire 		Fire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Fire 		No Fire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</a:rPr>
              <a:t>Fire 		Fire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</a:rPr>
              <a:t>No Fire 		Fire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</a:rPr>
              <a:t>Fire 		Fire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Fire		Fire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Fire 		No Fire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 Fire		Fire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</a:rPr>
              <a:t>No Fire 		No Fire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Fire		No Fire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body" idx="1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 dirty="0"/>
              <a:t>Actual 		Predicted 	TP/FP/TN/FN?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Fire 		TP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Fire		 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Fire 		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No Fire 		FN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No Fire		Fire 		FP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No Fire 		TN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1218348" y="1958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body" idx="1"/>
          </p:nvPr>
        </p:nvSpPr>
        <p:spPr>
          <a:xfrm>
            <a:off x="839632" y="1041415"/>
            <a:ext cx="553065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 dirty="0"/>
              <a:t>Actual 		Predicted 	TP/FP/TN/FN?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Fire 		TP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Fire		 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Fire 		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No Fire 		FN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No Fire		Fire 		FP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No Fire 		TN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76" name="Google Shape;276;p18"/>
          <p:cNvGraphicFramePr/>
          <p:nvPr/>
        </p:nvGraphicFramePr>
        <p:xfrm>
          <a:off x="6370282" y="1984157"/>
          <a:ext cx="212555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0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?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 ?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?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?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1218348" y="1958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1"/>
          </p:nvPr>
        </p:nvSpPr>
        <p:spPr>
          <a:xfrm>
            <a:off x="839632" y="1041415"/>
            <a:ext cx="553065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 dirty="0"/>
              <a:t>Actual 		Predicted 	TP/FP/TN/FN?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Fire 		TP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Fire		  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Fire 		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No Fire 		FN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No Fire		Fire 		FP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No Fire 		TN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83" name="Google Shape;283;p19"/>
          <p:cNvGraphicFramePr/>
          <p:nvPr/>
        </p:nvGraphicFramePr>
        <p:xfrm>
          <a:off x="6370282" y="1984157"/>
          <a:ext cx="212555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0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1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>
            <a:spLocks noGrp="1"/>
          </p:cNvSpPr>
          <p:nvPr>
            <p:ph type="title"/>
          </p:nvPr>
        </p:nvSpPr>
        <p:spPr>
          <a:xfrm>
            <a:off x="1218348" y="1958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body" idx="1"/>
          </p:nvPr>
        </p:nvSpPr>
        <p:spPr>
          <a:xfrm>
            <a:off x="839632" y="1041415"/>
            <a:ext cx="553065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 dirty="0"/>
              <a:t>Actual 		Predicted 	TP/FP/TN/FN?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Fire 		TP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Fire		 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Fire 		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No Fire 		FN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No Fire		Fire 		FP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No Fire 		TN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90" name="Google Shape;290;p20"/>
          <p:cNvGraphicFramePr/>
          <p:nvPr/>
        </p:nvGraphicFramePr>
        <p:xfrm>
          <a:off x="6370282" y="1984157"/>
          <a:ext cx="212555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0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1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20"/>
          <p:cNvSpPr txBox="1"/>
          <p:nvPr/>
        </p:nvSpPr>
        <p:spPr>
          <a:xfrm>
            <a:off x="6311700" y="3759139"/>
            <a:ext cx="2184118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Accuracy?</a:t>
            </a:r>
            <a:endParaRPr sz="1800" b="0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1218348" y="19585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body" idx="1"/>
          </p:nvPr>
        </p:nvSpPr>
        <p:spPr>
          <a:xfrm>
            <a:off x="839632" y="1041415"/>
            <a:ext cx="553065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 dirty="0"/>
              <a:t>Actual 		Predicted 	TP/FP/TN/FN?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Fire 		TP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Fire		 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Fire 		Fire 		TP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Fire 		FP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Fire 		No Fire 		FN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No Fire		Fire 		FP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 		No Fire 		TN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solidFill>
                  <a:schemeClr val="dk1"/>
                </a:solidFill>
              </a:rPr>
              <a:t>No Fire		No Fire 		TN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98" name="Google Shape;298;p21"/>
          <p:cNvGraphicFramePr/>
          <p:nvPr/>
        </p:nvGraphicFramePr>
        <p:xfrm>
          <a:off x="6370282" y="1984157"/>
          <a:ext cx="212555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0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1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9" name="Google Shape;299;p21"/>
          <p:cNvSpPr txBox="1"/>
          <p:nvPr/>
        </p:nvSpPr>
        <p:spPr>
          <a:xfrm>
            <a:off x="6311700" y="3759139"/>
            <a:ext cx="2184118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Accuracy?</a:t>
            </a:r>
            <a:endParaRPr sz="1800" b="0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6370282" y="4126599"/>
            <a:ext cx="2184118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6/10</a:t>
            </a: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or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60%</a:t>
            </a:r>
            <a:endParaRPr sz="1800" b="1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Metrics for Evaluation</a:t>
            </a:r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body" idx="1"/>
          </p:nvPr>
        </p:nvSpPr>
        <p:spPr>
          <a:xfrm>
            <a:off x="1148900" y="1444175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Precision</a:t>
            </a:r>
            <a:r>
              <a:rPr lang="en"/>
              <a:t>: Probability that a positive prediction is correct,    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/>
              <a:t> / (</a:t>
            </a:r>
            <a:r>
              <a:rPr lang="en">
                <a:solidFill>
                  <a:srgbClr val="6AA84F"/>
                </a:solidFill>
              </a:rPr>
              <a:t>TP </a:t>
            </a:r>
            <a:r>
              <a:rPr lang="en"/>
              <a:t>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/>
              <a:t>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Recall</a:t>
            </a:r>
            <a:r>
              <a:rPr lang="en"/>
              <a:t> (or Sensitivity): Probability that an actual positive outcome is predicted correctly,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/>
              <a:t> / (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/>
              <a:t> + </a:t>
            </a:r>
            <a:r>
              <a:rPr lang="en">
                <a:solidFill>
                  <a:srgbClr val="CC4125"/>
                </a:solidFill>
              </a:rPr>
              <a:t>FN</a:t>
            </a:r>
            <a:r>
              <a:rPr lang="en"/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Specificity</a:t>
            </a:r>
            <a:r>
              <a:rPr lang="en"/>
              <a:t>: Probability that an actual negative outcome is predicted correctly, </a:t>
            </a:r>
            <a:r>
              <a:rPr lang="en">
                <a:solidFill>
                  <a:srgbClr val="6AA84F"/>
                </a:solidFill>
              </a:rPr>
              <a:t>TN </a:t>
            </a:r>
            <a:r>
              <a:rPr lang="en"/>
              <a:t>/ (</a:t>
            </a:r>
            <a:r>
              <a:rPr lang="en">
                <a:solidFill>
                  <a:srgbClr val="6AA84F"/>
                </a:solidFill>
              </a:rPr>
              <a:t>TN</a:t>
            </a:r>
            <a:r>
              <a:rPr lang="en"/>
              <a:t> 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/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F1 Score</a:t>
            </a:r>
            <a:r>
              <a:rPr lang="en"/>
              <a:t>: Combination of precision and recall,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	(2 * Precision * Recall) / (Precision + Recall)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>
            <a:spLocks noGrp="1"/>
          </p:cNvSpPr>
          <p:nvPr>
            <p:ph type="title"/>
          </p:nvPr>
        </p:nvSpPr>
        <p:spPr>
          <a:xfrm>
            <a:off x="1256477" y="158048"/>
            <a:ext cx="7340400" cy="63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1036743" y="977153"/>
            <a:ext cx="7340400" cy="375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Two types of tasks: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/>
              <a:t>: When the label is a specific </a:t>
            </a:r>
            <a:r>
              <a:rPr lang="en" i="1"/>
              <a:t>class</a:t>
            </a:r>
            <a:endParaRPr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mail is spam or not spam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a picture has a cat or not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</p:txBody>
      </p:sp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r="52052"/>
          <a:stretch/>
        </p:blipFill>
        <p:spPr>
          <a:xfrm>
            <a:off x="7263900" y="461325"/>
            <a:ext cx="1827476" cy="21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1052575" y="1563050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/>
              <a:t>Precision: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/ (</a:t>
            </a:r>
            <a:r>
              <a:rPr lang="en">
                <a:solidFill>
                  <a:srgbClr val="6AA84F"/>
                </a:solidFill>
              </a:rPr>
              <a:t>TP </a:t>
            </a:r>
            <a:r>
              <a:rPr lang="en">
                <a:solidFill>
                  <a:schemeClr val="dk1"/>
                </a:solidFill>
              </a:rPr>
              <a:t>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) = 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Recall: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/ (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lang="en">
                <a:solidFill>
                  <a:srgbClr val="CC4125"/>
                </a:solidFill>
              </a:rPr>
              <a:t>FN</a:t>
            </a:r>
            <a:r>
              <a:rPr lang="en">
                <a:solidFill>
                  <a:schemeClr val="dk1"/>
                </a:solidFill>
              </a:rPr>
              <a:t>) = 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Specificity: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TN </a:t>
            </a:r>
            <a:r>
              <a:rPr lang="en">
                <a:solidFill>
                  <a:schemeClr val="dk1"/>
                </a:solidFill>
              </a:rPr>
              <a:t>/ (</a:t>
            </a:r>
            <a:r>
              <a:rPr lang="en">
                <a:solidFill>
                  <a:srgbClr val="6AA84F"/>
                </a:solidFill>
              </a:rPr>
              <a:t>TN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) = 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F1 Score:</a:t>
            </a:r>
            <a:r>
              <a:rPr lang="en">
                <a:solidFill>
                  <a:schemeClr val="dk1"/>
                </a:solidFill>
              </a:rPr>
              <a:t> (2 * P * R) / (P + R) = 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graphicFrame>
        <p:nvGraphicFramePr>
          <p:cNvPr id="313" name="Google Shape;313;p23"/>
          <p:cNvGraphicFramePr/>
          <p:nvPr/>
        </p:nvGraphicFramePr>
        <p:xfrm>
          <a:off x="4869800" y="2102225"/>
          <a:ext cx="361950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1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23"/>
          <p:cNvSpPr txBox="1"/>
          <p:nvPr/>
        </p:nvSpPr>
        <p:spPr>
          <a:xfrm>
            <a:off x="5409025" y="1406350"/>
            <a:ext cx="2832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Accuracy? 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6/10</a:t>
            </a: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or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60%</a:t>
            </a:r>
            <a:endParaRPr sz="1800" b="1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761325" y="1573850"/>
            <a:ext cx="7340400" cy="3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/>
              <a:t>Precision: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/ (</a:t>
            </a:r>
            <a:r>
              <a:rPr lang="en">
                <a:solidFill>
                  <a:srgbClr val="6AA84F"/>
                </a:solidFill>
              </a:rPr>
              <a:t>TP </a:t>
            </a:r>
            <a:r>
              <a:rPr lang="en">
                <a:solidFill>
                  <a:schemeClr val="dk1"/>
                </a:solidFill>
              </a:rPr>
              <a:t>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) = 3/6 = </a:t>
            </a:r>
            <a:r>
              <a:rPr lang="en" b="1">
                <a:solidFill>
                  <a:schemeClr val="dk1"/>
                </a:solidFill>
              </a:rPr>
              <a:t>50%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Recall: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/ (</a:t>
            </a:r>
            <a:r>
              <a:rPr lang="en">
                <a:solidFill>
                  <a:srgbClr val="6AA84F"/>
                </a:solidFill>
              </a:rPr>
              <a:t>TP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lang="en">
                <a:solidFill>
                  <a:srgbClr val="CC4125"/>
                </a:solidFill>
              </a:rPr>
              <a:t>FN</a:t>
            </a:r>
            <a:r>
              <a:rPr lang="en">
                <a:solidFill>
                  <a:schemeClr val="dk1"/>
                </a:solidFill>
              </a:rPr>
              <a:t>) = 3/4 = </a:t>
            </a:r>
            <a:r>
              <a:rPr lang="en" b="1">
                <a:solidFill>
                  <a:schemeClr val="dk1"/>
                </a:solidFill>
              </a:rPr>
              <a:t>75%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Specificity: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TN </a:t>
            </a:r>
            <a:r>
              <a:rPr lang="en">
                <a:solidFill>
                  <a:schemeClr val="dk1"/>
                </a:solidFill>
              </a:rPr>
              <a:t>/ (</a:t>
            </a:r>
            <a:r>
              <a:rPr lang="en">
                <a:solidFill>
                  <a:srgbClr val="6AA84F"/>
                </a:solidFill>
              </a:rPr>
              <a:t>TN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lang="en">
                <a:solidFill>
                  <a:srgbClr val="CC4125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) = 3/6 = </a:t>
            </a:r>
            <a:r>
              <a:rPr lang="en" b="1">
                <a:solidFill>
                  <a:schemeClr val="dk1"/>
                </a:solidFill>
              </a:rPr>
              <a:t>50%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b="1">
                <a:solidFill>
                  <a:schemeClr val="dk1"/>
                </a:solidFill>
              </a:rPr>
              <a:t>F1 Score:</a:t>
            </a:r>
            <a:r>
              <a:rPr lang="en">
                <a:solidFill>
                  <a:schemeClr val="dk1"/>
                </a:solidFill>
              </a:rPr>
              <a:t> (2 * P * R) / (P + R) = </a:t>
            </a:r>
            <a:r>
              <a:rPr lang="en" b="1">
                <a:solidFill>
                  <a:schemeClr val="dk1"/>
                </a:solidFill>
              </a:rPr>
              <a:t>60%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Example</a:t>
            </a:r>
            <a:endParaRPr/>
          </a:p>
        </p:txBody>
      </p:sp>
      <p:graphicFrame>
        <p:nvGraphicFramePr>
          <p:cNvPr id="321" name="Google Shape;321;p24"/>
          <p:cNvGraphicFramePr/>
          <p:nvPr/>
        </p:nvGraphicFramePr>
        <p:xfrm>
          <a:off x="5228925" y="2080600"/>
          <a:ext cx="3619500" cy="1691400"/>
        </p:xfrm>
        <a:graphic>
          <a:graphicData uri="http://schemas.openxmlformats.org/drawingml/2006/table">
            <a:tbl>
              <a:tblPr>
                <a:noFill/>
                <a:tableStyleId>{140D4AAE-2114-448C-AA06-FD23091AEC8C}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FP: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FN: 1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latin typeface="Sarala"/>
                          <a:ea typeface="Sarala"/>
                          <a:cs typeface="Sarala"/>
                          <a:sym typeface="Sarala"/>
                        </a:rPr>
                        <a:t>TN: 3</a:t>
                      </a:r>
                      <a:endParaRPr sz="1800" u="none" strike="noStrike" cap="none"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2" name="Google Shape;322;p24"/>
          <p:cNvSpPr txBox="1"/>
          <p:nvPr/>
        </p:nvSpPr>
        <p:spPr>
          <a:xfrm>
            <a:off x="5409025" y="1406350"/>
            <a:ext cx="2832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Accuracy? 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6/10</a:t>
            </a:r>
            <a:r>
              <a:rPr lang="en" sz="1800" b="0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or </a:t>
            </a:r>
            <a:r>
              <a:rPr lang="en" sz="1800" b="1" i="0" u="none" strike="noStrike" cap="non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60%</a:t>
            </a:r>
            <a:endParaRPr sz="1800" b="1" i="0" u="none" strike="noStrike" cap="non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e0b71ef82_0_963"/>
          <p:cNvSpPr txBox="1">
            <a:spLocks noGrp="1"/>
          </p:cNvSpPr>
          <p:nvPr>
            <p:ph type="title"/>
          </p:nvPr>
        </p:nvSpPr>
        <p:spPr>
          <a:xfrm>
            <a:off x="1148900" y="230625"/>
            <a:ext cx="7340400" cy="6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it? </a:t>
            </a:r>
            <a:endParaRPr/>
          </a:p>
        </p:txBody>
      </p:sp>
      <p:grpSp>
        <p:nvGrpSpPr>
          <p:cNvPr id="328" name="Google Shape;328;g13e0b71ef82_0_963"/>
          <p:cNvGrpSpPr/>
          <p:nvPr/>
        </p:nvGrpSpPr>
        <p:grpSpPr>
          <a:xfrm>
            <a:off x="972800" y="1064024"/>
            <a:ext cx="2281157" cy="3482851"/>
            <a:chOff x="0" y="1189989"/>
            <a:chExt cx="2726700" cy="3482851"/>
          </a:xfrm>
        </p:grpSpPr>
        <p:sp>
          <p:nvSpPr>
            <p:cNvPr id="329" name="Google Shape;329;g13e0b71ef82_0_963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g13e0b71ef82_0_963"/>
            <p:cNvSpPr txBox="1"/>
            <p:nvPr/>
          </p:nvSpPr>
          <p:spPr>
            <a:xfrm>
              <a:off x="117440" y="2057141"/>
              <a:ext cx="2534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Preparing and cleaning data: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Drop unnecessary columns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Fill up null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Replace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e0b71ef82_0_1019"/>
          <p:cNvSpPr txBox="1">
            <a:spLocks noGrp="1"/>
          </p:cNvSpPr>
          <p:nvPr>
            <p:ph type="title"/>
          </p:nvPr>
        </p:nvSpPr>
        <p:spPr>
          <a:xfrm>
            <a:off x="1148900" y="230625"/>
            <a:ext cx="7340400" cy="6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it? </a:t>
            </a:r>
            <a:endParaRPr/>
          </a:p>
        </p:txBody>
      </p:sp>
      <p:grpSp>
        <p:nvGrpSpPr>
          <p:cNvPr id="336" name="Google Shape;336;g13e0b71ef82_0_1019"/>
          <p:cNvGrpSpPr/>
          <p:nvPr/>
        </p:nvGrpSpPr>
        <p:grpSpPr>
          <a:xfrm>
            <a:off x="972800" y="1064029"/>
            <a:ext cx="1785443" cy="3482846"/>
            <a:chOff x="0" y="1189989"/>
            <a:chExt cx="2726700" cy="3482846"/>
          </a:xfrm>
        </p:grpSpPr>
        <p:sp>
          <p:nvSpPr>
            <p:cNvPr id="337" name="Google Shape;337;g13e0b71ef82_0_101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g13e0b71ef82_0_1019"/>
            <p:cNvSpPr txBox="1"/>
            <p:nvPr/>
          </p:nvSpPr>
          <p:spPr>
            <a:xfrm>
              <a:off x="117440" y="2057136"/>
              <a:ext cx="2324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Preparing and cleaning data: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Drop unnecessary columns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Fill up null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Replace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9" name="Google Shape;339;g13e0b71ef82_0_1019"/>
          <p:cNvGrpSpPr/>
          <p:nvPr/>
        </p:nvGrpSpPr>
        <p:grpSpPr>
          <a:xfrm>
            <a:off x="2821947" y="1063800"/>
            <a:ext cx="3444899" cy="3483050"/>
            <a:chOff x="2263425" y="1189775"/>
            <a:chExt cx="3117274" cy="3483050"/>
          </a:xfrm>
        </p:grpSpPr>
        <p:sp>
          <p:nvSpPr>
            <p:cNvPr id="340" name="Google Shape;340;g13e0b71ef82_0_10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g13e0b71ef82_0_1019"/>
            <p:cNvSpPr txBox="1"/>
            <p:nvPr/>
          </p:nvSpPr>
          <p:spPr>
            <a:xfrm>
              <a:off x="2371699" y="2057125"/>
              <a:ext cx="3009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Dividing data into train &amp; test sets, and X &amp; Y labels: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train = train.drop(['Y'], axis = 1)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test = test.drop(['Y’'], axis = 1)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train_test_split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e0b71ef82_0_1003"/>
          <p:cNvSpPr txBox="1">
            <a:spLocks noGrp="1"/>
          </p:cNvSpPr>
          <p:nvPr>
            <p:ph type="title"/>
          </p:nvPr>
        </p:nvSpPr>
        <p:spPr>
          <a:xfrm>
            <a:off x="1148900" y="230625"/>
            <a:ext cx="7340400" cy="6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it? </a:t>
            </a:r>
            <a:endParaRPr/>
          </a:p>
        </p:txBody>
      </p:sp>
      <p:grpSp>
        <p:nvGrpSpPr>
          <p:cNvPr id="347" name="Google Shape;347;g13e0b71ef82_0_1003"/>
          <p:cNvGrpSpPr/>
          <p:nvPr/>
        </p:nvGrpSpPr>
        <p:grpSpPr>
          <a:xfrm>
            <a:off x="972800" y="1064029"/>
            <a:ext cx="1785443" cy="3482846"/>
            <a:chOff x="0" y="1189989"/>
            <a:chExt cx="2726700" cy="3482846"/>
          </a:xfrm>
        </p:grpSpPr>
        <p:sp>
          <p:nvSpPr>
            <p:cNvPr id="348" name="Google Shape;348;g13e0b71ef82_0_1003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g13e0b71ef82_0_1003"/>
            <p:cNvSpPr txBox="1"/>
            <p:nvPr/>
          </p:nvSpPr>
          <p:spPr>
            <a:xfrm>
              <a:off x="117440" y="2057136"/>
              <a:ext cx="2324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Preparing and cleaning data: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Drop unnecessary columns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Fill up null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Replace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" name="Google Shape;350;g13e0b71ef82_0_1003"/>
          <p:cNvGrpSpPr/>
          <p:nvPr/>
        </p:nvGrpSpPr>
        <p:grpSpPr>
          <a:xfrm>
            <a:off x="2821809" y="1063800"/>
            <a:ext cx="2014489" cy="3483050"/>
            <a:chOff x="2263425" y="1189775"/>
            <a:chExt cx="2541300" cy="3483050"/>
          </a:xfrm>
        </p:grpSpPr>
        <p:sp>
          <p:nvSpPr>
            <p:cNvPr id="351" name="Google Shape;351;g13e0b71ef82_0_1003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g13e0b71ef82_0_1003"/>
            <p:cNvSpPr txBox="1"/>
            <p:nvPr/>
          </p:nvSpPr>
          <p:spPr>
            <a:xfrm>
              <a:off x="2371714" y="2057125"/>
              <a:ext cx="2198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Dividing data into train &amp; test sets, and X &amp; Y labels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g13e0b71ef82_0_1003"/>
          <p:cNvGrpSpPr/>
          <p:nvPr/>
        </p:nvGrpSpPr>
        <p:grpSpPr>
          <a:xfrm>
            <a:off x="4888110" y="1063800"/>
            <a:ext cx="3425542" cy="3483050"/>
            <a:chOff x="4329974" y="1189775"/>
            <a:chExt cx="3185958" cy="3483050"/>
          </a:xfrm>
        </p:grpSpPr>
        <p:sp>
          <p:nvSpPr>
            <p:cNvPr id="354" name="Google Shape;354;g13e0b71ef82_0_1003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g13e0b71ef82_0_1003"/>
            <p:cNvSpPr txBox="1"/>
            <p:nvPr/>
          </p:nvSpPr>
          <p:spPr>
            <a:xfrm>
              <a:off x="4402232" y="2057125"/>
              <a:ext cx="3113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Applying a ML algorithm.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For example, Decision trees: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decisiontree = DecisionTreeClassifier()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decisiontree.fit(x_train, y_train)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y_pred = decisiontree.predict(x_va</a:t>
              </a:r>
              <a:r>
                <a:rPr lang="en">
                  <a:solidFill>
                    <a:schemeClr val="dk1"/>
                  </a:solidFill>
                </a:rPr>
                <a:t>l)</a:t>
              </a:r>
              <a:endParaRPr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e0b71ef82_0_987"/>
          <p:cNvSpPr txBox="1">
            <a:spLocks noGrp="1"/>
          </p:cNvSpPr>
          <p:nvPr>
            <p:ph type="title"/>
          </p:nvPr>
        </p:nvSpPr>
        <p:spPr>
          <a:xfrm>
            <a:off x="1148900" y="230625"/>
            <a:ext cx="7340400" cy="6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it? </a:t>
            </a:r>
            <a:endParaRPr/>
          </a:p>
        </p:txBody>
      </p:sp>
      <p:grpSp>
        <p:nvGrpSpPr>
          <p:cNvPr id="361" name="Google Shape;361;g13e0b71ef82_0_987"/>
          <p:cNvGrpSpPr/>
          <p:nvPr/>
        </p:nvGrpSpPr>
        <p:grpSpPr>
          <a:xfrm>
            <a:off x="972800" y="1064029"/>
            <a:ext cx="1785443" cy="3482846"/>
            <a:chOff x="0" y="1189989"/>
            <a:chExt cx="2726700" cy="3482846"/>
          </a:xfrm>
        </p:grpSpPr>
        <p:sp>
          <p:nvSpPr>
            <p:cNvPr id="362" name="Google Shape;362;g13e0b71ef82_0_98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g13e0b71ef82_0_987"/>
            <p:cNvSpPr txBox="1"/>
            <p:nvPr/>
          </p:nvSpPr>
          <p:spPr>
            <a:xfrm>
              <a:off x="117440" y="2057136"/>
              <a:ext cx="2324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Preparing and cleaning data: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Drop unnecessary columns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Fill up null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Replace values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g13e0b71ef82_0_987"/>
          <p:cNvGrpSpPr/>
          <p:nvPr/>
        </p:nvGrpSpPr>
        <p:grpSpPr>
          <a:xfrm>
            <a:off x="2821809" y="1063800"/>
            <a:ext cx="2014489" cy="3483050"/>
            <a:chOff x="2263425" y="1189775"/>
            <a:chExt cx="2541300" cy="3483050"/>
          </a:xfrm>
        </p:grpSpPr>
        <p:sp>
          <p:nvSpPr>
            <p:cNvPr id="365" name="Google Shape;365;g13e0b71ef82_0_98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g13e0b71ef82_0_987"/>
            <p:cNvSpPr txBox="1"/>
            <p:nvPr/>
          </p:nvSpPr>
          <p:spPr>
            <a:xfrm>
              <a:off x="2371714" y="2057125"/>
              <a:ext cx="2198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Dividing data into train &amp; test sets, and X &amp; Y labels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7" name="Google Shape;367;g13e0b71ef82_0_987"/>
          <p:cNvGrpSpPr/>
          <p:nvPr/>
        </p:nvGrpSpPr>
        <p:grpSpPr>
          <a:xfrm>
            <a:off x="4888286" y="1063800"/>
            <a:ext cx="1961375" cy="3483050"/>
            <a:chOff x="4329974" y="1189775"/>
            <a:chExt cx="2541300" cy="3483050"/>
          </a:xfrm>
        </p:grpSpPr>
        <p:sp>
          <p:nvSpPr>
            <p:cNvPr id="368" name="Google Shape;368;g13e0b71ef82_0_98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g13e0b71ef82_0_987"/>
            <p:cNvSpPr txBox="1"/>
            <p:nvPr/>
          </p:nvSpPr>
          <p:spPr>
            <a:xfrm>
              <a:off x="4402226" y="2057125"/>
              <a:ext cx="22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Applying a ML algorithm.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For example, Decision trees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0" name="Google Shape;370;g13e0b71ef82_0_987"/>
          <p:cNvGrpSpPr/>
          <p:nvPr/>
        </p:nvGrpSpPr>
        <p:grpSpPr>
          <a:xfrm>
            <a:off x="6849474" y="1063800"/>
            <a:ext cx="1900130" cy="3483050"/>
            <a:chOff x="6396739" y="1189775"/>
            <a:chExt cx="2541300" cy="3483050"/>
          </a:xfrm>
        </p:grpSpPr>
        <p:sp>
          <p:nvSpPr>
            <p:cNvPr id="371" name="Google Shape;371;g13e0b71ef82_0_98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g13e0b71ef82_0_98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Evaluating model: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Confusion matrix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Accuracy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Recall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Precision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Specificity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F1 score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e0b71ef82_0_1035"/>
          <p:cNvSpPr txBox="1">
            <a:spLocks noGrp="1"/>
          </p:cNvSpPr>
          <p:nvPr>
            <p:ph type="title"/>
          </p:nvPr>
        </p:nvSpPr>
        <p:spPr>
          <a:xfrm>
            <a:off x="1138400" y="446200"/>
            <a:ext cx="7340400" cy="6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in details: libraries</a:t>
            </a:r>
            <a:endParaRPr/>
          </a:p>
        </p:txBody>
      </p:sp>
      <p:sp>
        <p:nvSpPr>
          <p:cNvPr id="378" name="Google Shape;378;g13e0b71ef82_0_1035"/>
          <p:cNvSpPr txBox="1">
            <a:spLocks noGrp="1"/>
          </p:cNvSpPr>
          <p:nvPr>
            <p:ph type="body" idx="1"/>
          </p:nvPr>
        </p:nvSpPr>
        <p:spPr>
          <a:xfrm>
            <a:off x="3972575" y="1395963"/>
            <a:ext cx="4970700" cy="162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plot_confusion_matrix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accuracy_score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recall_score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precision_score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sklearn.metrics import f1_score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g13e0b71ef82_0_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00" y="3364550"/>
            <a:ext cx="30670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3e0b71ef82_0_10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700" y="3417325"/>
            <a:ext cx="2690526" cy="1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3e0b71ef82_0_10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709" y="1395975"/>
            <a:ext cx="2581391" cy="175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e0b71ef82_0_1053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65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4 in details: syntax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7" name="Google Shape;387;g13e0b71ef82_0_1053"/>
          <p:cNvGraphicFramePr/>
          <p:nvPr/>
        </p:nvGraphicFramePr>
        <p:xfrm>
          <a:off x="1015475" y="1577730"/>
          <a:ext cx="7842600" cy="266973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199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function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syntax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output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confusion matrix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ourier New"/>
                        <a:buChar char="●"/>
                      </a:pPr>
                      <a:r>
                        <a:rPr lang="en" sz="12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confusion_matrix</a:t>
                      </a:r>
                      <a:r>
                        <a:rPr lang="en" sz="12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12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 label, predicted label)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array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plotting confusion matrix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ourier New"/>
                        <a:buChar char="●"/>
                      </a:pPr>
                      <a:r>
                        <a:rPr lang="en" sz="1200" dirty="0" err="1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plot_confusion_matrix</a:t>
                      </a:r>
                      <a:r>
                        <a:rPr lang="en" sz="1200" dirty="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1200" dirty="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model variable</a:t>
                      </a:r>
                      <a:r>
                        <a:rPr lang="en" sz="1200" dirty="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1200" dirty="0" err="1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x_test</a:t>
                      </a:r>
                      <a:r>
                        <a:rPr lang="en" sz="1200" dirty="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values</a:t>
                      </a:r>
                      <a:r>
                        <a:rPr lang="en" sz="1200" dirty="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r>
                        <a:rPr lang="en" sz="1200" dirty="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y test values</a:t>
                      </a:r>
                      <a:r>
                        <a:rPr lang="en" sz="1200" dirty="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 dirty="0">
                        <a:solidFill>
                          <a:srgbClr val="DCDCDC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Image plot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accuracy, recall, precision, f1 score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function_name</a:t>
                      </a:r>
                      <a:r>
                        <a:rPr lang="en" sz="12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12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 label, predicted label</a:t>
                      </a:r>
                      <a:r>
                        <a:rPr lang="en" sz="1200">
                          <a:solidFill>
                            <a:srgbClr val="DCDCDC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Float number (between 0 and 1)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e0b71ef82_0_1064"/>
          <p:cNvSpPr txBox="1">
            <a:spLocks noGrp="1"/>
          </p:cNvSpPr>
          <p:nvPr>
            <p:ph type="title"/>
          </p:nvPr>
        </p:nvSpPr>
        <p:spPr>
          <a:xfrm>
            <a:off x="1138400" y="388075"/>
            <a:ext cx="7340400" cy="5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93" name="Google Shape;393;g13e0b71ef82_0_1064"/>
          <p:cNvSpPr txBox="1">
            <a:spLocks noGrp="1"/>
          </p:cNvSpPr>
          <p:nvPr>
            <p:ph type="body" idx="1"/>
          </p:nvPr>
        </p:nvSpPr>
        <p:spPr>
          <a:xfrm>
            <a:off x="1001975" y="1354075"/>
            <a:ext cx="3931500" cy="35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Confusion matrix - table that allows visualization of the performance of an algorithm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Accuracy - What percent of all of your predictions were correct?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Precision — What is the accuracy of positive predictions?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Recall — What percent of the positive cases did you catch?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F1 score — What percent of positive predictions were correct?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4" name="Google Shape;394;g13e0b71ef82_0_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75" y="178125"/>
            <a:ext cx="3044726" cy="21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e0b71ef82_0_1064"/>
          <p:cNvPicPr preferRelativeResize="0"/>
          <p:nvPr/>
        </p:nvPicPr>
        <p:blipFill rotWithShape="1">
          <a:blip r:embed="rId4">
            <a:alphaModFix/>
          </a:blip>
          <a:srcRect l="16718" r="16752"/>
          <a:stretch/>
        </p:blipFill>
        <p:spPr>
          <a:xfrm>
            <a:off x="6142538" y="2408050"/>
            <a:ext cx="2516550" cy="22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>
            <a:spLocks noGrp="1"/>
          </p:cNvSpPr>
          <p:nvPr>
            <p:ph type="title"/>
          </p:nvPr>
        </p:nvSpPr>
        <p:spPr>
          <a:xfrm>
            <a:off x="1117425" y="336909"/>
            <a:ext cx="7340400" cy="102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about other types of algorithms?</a:t>
            </a:r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body" idx="1"/>
          </p:nvPr>
        </p:nvSpPr>
        <p:spPr>
          <a:xfrm>
            <a:off x="1117425" y="1573850"/>
            <a:ext cx="7340400" cy="3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Of course, there are other evaluation metrics outside </a:t>
            </a:r>
            <a:r>
              <a:rPr lang="en" b="1"/>
              <a:t>classification</a:t>
            </a:r>
            <a:r>
              <a:rPr lang="en"/>
              <a:t> 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Silhouette score (K means clustering)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Mean Squared Error (Regression)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LogLoss (probabilities)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Gini Coefficient (Classification 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Read more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700"/>
              <a:t> if interested.</a:t>
            </a:r>
            <a:r>
              <a:rPr lang="en"/>
              <a:t>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1256477" y="158048"/>
            <a:ext cx="7340400" cy="63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body" idx="1"/>
          </p:nvPr>
        </p:nvSpPr>
        <p:spPr>
          <a:xfrm>
            <a:off x="1036743" y="977153"/>
            <a:ext cx="7340400" cy="375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Two types of tasks: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/>
              <a:t>: When the label is a specific </a:t>
            </a:r>
            <a:r>
              <a:rPr lang="en" i="1"/>
              <a:t>class</a:t>
            </a:r>
            <a:endParaRPr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mail is spam or not spam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a picture has a cat or not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b="1"/>
              <a:t>:</a:t>
            </a:r>
            <a:r>
              <a:rPr lang="en"/>
              <a:t> When the label is a </a:t>
            </a:r>
            <a:r>
              <a:rPr lang="en" i="1"/>
              <a:t>real number</a:t>
            </a:r>
            <a:endParaRPr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Predicting tomorrow’s temperature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Predicting the cost of coffee in 2023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l="49629"/>
          <a:stretch/>
        </p:blipFill>
        <p:spPr>
          <a:xfrm>
            <a:off x="7217737" y="2571750"/>
            <a:ext cx="1919800" cy="21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r="52052"/>
          <a:stretch/>
        </p:blipFill>
        <p:spPr>
          <a:xfrm>
            <a:off x="7263900" y="461325"/>
            <a:ext cx="1827476" cy="21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e0b71ef82_0_1059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5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along</a:t>
            </a:r>
            <a:endParaRPr/>
          </a:p>
        </p:txBody>
      </p:sp>
      <p:sp>
        <p:nvSpPr>
          <p:cNvPr id="407" name="Google Shape;407;g13e0b71ef82_0_1059"/>
          <p:cNvSpPr txBox="1">
            <a:spLocks noGrp="1"/>
          </p:cNvSpPr>
          <p:nvPr>
            <p:ph type="body" idx="1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no copying from an instructor’s screen, but rather work in groups and write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"/>
              <a:t> on your own! Your tasks are: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Fill in some missing values (mostly discussed in previous code alongs)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Print confusion matrix and other metrics (recall, precision, specificity, f1 score)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Answer practice questions (1-2)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e0b71ef82_0_46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13" name="Google Shape;413;g13e0b71ef82_0_46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Imagine that there’s a system that classifies temperature into high, medium, and low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14" name="Google Shape;414;g13e0b71ef82_0_46"/>
          <p:cNvGraphicFramePr/>
          <p:nvPr/>
        </p:nvGraphicFramePr>
        <p:xfrm>
          <a:off x="1157325" y="977500"/>
          <a:ext cx="3045500" cy="25243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e0b71ef82_0_195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20" name="Google Shape;420;g13e0b71ef82_0_195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21" name="Google Shape;421;g13e0b71ef82_0_195"/>
          <p:cNvGraphicFramePr/>
          <p:nvPr/>
        </p:nvGraphicFramePr>
        <p:xfrm>
          <a:off x="1157325" y="977500"/>
          <a:ext cx="3045500" cy="25243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10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4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1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2" name="Google Shape;422;g13e0b71ef82_0_195"/>
          <p:cNvSpPr txBox="1">
            <a:spLocks noGrp="1"/>
          </p:cNvSpPr>
          <p:nvPr>
            <p:ph type="body" idx="1"/>
          </p:nvPr>
        </p:nvSpPr>
        <p:spPr>
          <a:xfrm>
            <a:off x="4618650" y="1066750"/>
            <a:ext cx="3946800" cy="344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Accuracies: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Acc(High) = 10 / 10 + 4 + 1 = 33.3%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e0b71ef82_0_208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28" name="Google Shape;428;g13e0b71ef82_0_208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29" name="Google Shape;429;g13e0b71ef82_0_208"/>
          <p:cNvGraphicFramePr/>
          <p:nvPr/>
        </p:nvGraphicFramePr>
        <p:xfrm>
          <a:off x="1157325" y="977500"/>
          <a:ext cx="3045500" cy="25243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6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15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2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0" name="Google Shape;430;g13e0b71ef82_0_208"/>
          <p:cNvSpPr txBox="1">
            <a:spLocks noGrp="1"/>
          </p:cNvSpPr>
          <p:nvPr>
            <p:ph type="body" idx="1"/>
          </p:nvPr>
        </p:nvSpPr>
        <p:spPr>
          <a:xfrm>
            <a:off x="4618650" y="1066750"/>
            <a:ext cx="3946800" cy="344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Accuracies: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Acc(High) = 10 / 10 + 4 + 1 = 33.3%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Acc(Medium) = 6 / 6 + 15 + 2 = 26.1%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e0b71ef82_0_215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36" name="Google Shape;436;g13e0b71ef82_0_215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37" name="Google Shape;437;g13e0b71ef82_0_215"/>
          <p:cNvGraphicFramePr/>
          <p:nvPr/>
        </p:nvGraphicFramePr>
        <p:xfrm>
          <a:off x="1157325" y="977500"/>
          <a:ext cx="3045500" cy="25243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3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0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F5757"/>
                          </a:highlight>
                        </a:rPr>
                        <a:t>5</a:t>
                      </a:r>
                      <a:endParaRPr sz="1800" b="1">
                        <a:highlight>
                          <a:srgbClr val="EF5757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8" name="Google Shape;438;g13e0b71ef82_0_215"/>
          <p:cNvSpPr txBox="1">
            <a:spLocks noGrp="1"/>
          </p:cNvSpPr>
          <p:nvPr>
            <p:ph type="body" idx="1"/>
          </p:nvPr>
        </p:nvSpPr>
        <p:spPr>
          <a:xfrm>
            <a:off x="4618650" y="1066750"/>
            <a:ext cx="3946800" cy="344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Accuracies: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Acc(High) = 10 / 10 + 4 + 1 = 33.3%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Acc(Medium) = 6 / 6 + 15 + 2 = 26.1%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Acc(Low) = 3 / 3 + 0 + 5 = 37.5%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e0b71ef82_0_59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44" name="Google Shape;444;g13e0b71ef82_0_59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45" name="Google Shape;445;g13e0b71ef82_0_59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10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6" name="Google Shape;446;g13e0b71ef82_0_59"/>
          <p:cNvSpPr txBox="1"/>
          <p:nvPr/>
        </p:nvSpPr>
        <p:spPr>
          <a:xfrm>
            <a:off x="4477125" y="744725"/>
            <a:ext cx="402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TP means that ‘Actual’ = ‘predicted’  </a:t>
            </a:r>
            <a:endParaRPr sz="1600"/>
          </a:p>
        </p:txBody>
      </p:sp>
      <p:sp>
        <p:nvSpPr>
          <p:cNvPr id="447" name="Google Shape;447;g13e0b71ef82_0_59"/>
          <p:cNvSpPr txBox="1"/>
          <p:nvPr/>
        </p:nvSpPr>
        <p:spPr>
          <a:xfrm>
            <a:off x="4572000" y="1100700"/>
            <a:ext cx="23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(High) = 10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(Medium) = 15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(Low)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e0b71ef82_0_71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53" name="Google Shape;453;g13e0b71ef82_0_71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54" name="Google Shape;454;g13e0b71ef82_0_71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4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1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6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2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3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0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5" name="Google Shape;455;g13e0b71ef82_0_71"/>
          <p:cNvSpPr txBox="1"/>
          <p:nvPr/>
        </p:nvSpPr>
        <p:spPr>
          <a:xfrm>
            <a:off x="4477125" y="744725"/>
            <a:ext cx="402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TP means that ‘Actual’ = ‘predicted’  </a:t>
            </a:r>
            <a:endParaRPr sz="1600"/>
          </a:p>
        </p:txBody>
      </p:sp>
      <p:sp>
        <p:nvSpPr>
          <p:cNvPr id="456" name="Google Shape;456;g13e0b71ef82_0_71"/>
          <p:cNvSpPr txBox="1"/>
          <p:nvPr/>
        </p:nvSpPr>
        <p:spPr>
          <a:xfrm>
            <a:off x="4572000" y="1100700"/>
            <a:ext cx="23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(High) = 10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(Medium) = 15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(Low)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g13e0b71ef82_0_71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FP means that ‘Actual’ = no, but ‘predicted’ = yes</a:t>
            </a:r>
            <a:endParaRPr sz="1600"/>
          </a:p>
        </p:txBody>
      </p:sp>
      <p:sp>
        <p:nvSpPr>
          <p:cNvPr id="458" name="Google Shape;458;g13e0b71ef82_0_71"/>
          <p:cNvSpPr txBox="1"/>
          <p:nvPr/>
        </p:nvSpPr>
        <p:spPr>
          <a:xfrm>
            <a:off x="4572000" y="2402850"/>
            <a:ext cx="25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(High) = 4 + 1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(Medium) = 6 + 2 = 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(Low) = 3 + 0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e0b71ef82_0_83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64" name="Google Shape;464;g13e0b71ef82_0_83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65" name="Google Shape;465;g13e0b71ef82_0_83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6" name="Google Shape;466;g13e0b71ef82_0_83"/>
          <p:cNvSpPr txBox="1"/>
          <p:nvPr/>
        </p:nvSpPr>
        <p:spPr>
          <a:xfrm>
            <a:off x="4477125" y="744725"/>
            <a:ext cx="402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TP means that ‘Actual’ = ‘predicted’  </a:t>
            </a:r>
            <a:endParaRPr sz="1600"/>
          </a:p>
        </p:txBody>
      </p:sp>
      <p:sp>
        <p:nvSpPr>
          <p:cNvPr id="467" name="Google Shape;467;g13e0b71ef82_0_83"/>
          <p:cNvSpPr txBox="1"/>
          <p:nvPr/>
        </p:nvSpPr>
        <p:spPr>
          <a:xfrm>
            <a:off x="4572000" y="1100700"/>
            <a:ext cx="23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(High) = 10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(Medium) = 15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(Low)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g13e0b71ef82_0_83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FP means that ‘Actual’ = no, but ‘predicted’ = yes</a:t>
            </a:r>
            <a:endParaRPr sz="1600"/>
          </a:p>
        </p:txBody>
      </p:sp>
      <p:sp>
        <p:nvSpPr>
          <p:cNvPr id="469" name="Google Shape;469;g13e0b71ef82_0_83"/>
          <p:cNvSpPr txBox="1"/>
          <p:nvPr/>
        </p:nvSpPr>
        <p:spPr>
          <a:xfrm>
            <a:off x="4572000" y="2402850"/>
            <a:ext cx="25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(High) = 4 + 1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(Medium) = 6 + 2 = 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(Low) = 3 + 0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13e0b71ef82_0_83"/>
          <p:cNvSpPr txBox="1"/>
          <p:nvPr/>
        </p:nvSpPr>
        <p:spPr>
          <a:xfrm>
            <a:off x="4572000" y="338377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So, Precision values are as following: </a:t>
            </a:r>
            <a:endParaRPr sz="1600">
              <a:solidFill>
                <a:srgbClr val="6D9EEB"/>
              </a:solidFill>
            </a:endParaRPr>
          </a:p>
        </p:txBody>
      </p:sp>
      <p:sp>
        <p:nvSpPr>
          <p:cNvPr id="471" name="Google Shape;471;g13e0b71ef82_0_83"/>
          <p:cNvSpPr txBox="1"/>
          <p:nvPr/>
        </p:nvSpPr>
        <p:spPr>
          <a:xfrm>
            <a:off x="4682325" y="3722475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(High) = 10 / 10 + 5 = 66.6%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(Medium) = 15 / 15 + 8 = 65.2%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(Low) = 5 / 5 + 3 = 62.5%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e0b71ef82_0_95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77" name="Google Shape;477;g13e0b71ef82_0_95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78" name="Google Shape;478;g13e0b71ef82_0_95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4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1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6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2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3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EA9999"/>
                          </a:highlight>
                        </a:rPr>
                        <a:t>0</a:t>
                      </a:r>
                      <a:endParaRPr sz="1800" b="1"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9" name="Google Shape;479;g13e0b71ef82_0_95"/>
          <p:cNvSpPr txBox="1"/>
          <p:nvPr/>
        </p:nvSpPr>
        <p:spPr>
          <a:xfrm>
            <a:off x="4477125" y="744725"/>
            <a:ext cx="402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TP means that ‘Actual’ = ‘predicted’  </a:t>
            </a:r>
            <a:endParaRPr sz="1600"/>
          </a:p>
        </p:txBody>
      </p:sp>
      <p:sp>
        <p:nvSpPr>
          <p:cNvPr id="480" name="Google Shape;480;g13e0b71ef82_0_95"/>
          <p:cNvSpPr txBox="1"/>
          <p:nvPr/>
        </p:nvSpPr>
        <p:spPr>
          <a:xfrm>
            <a:off x="4572000" y="1100700"/>
            <a:ext cx="23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(High) = 10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(Medium) = 15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(Low)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g13e0b71ef82_0_95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FN means that ‘Actual’ = yes, but ‘predicted’ = no</a:t>
            </a:r>
            <a:endParaRPr sz="1600"/>
          </a:p>
        </p:txBody>
      </p:sp>
      <p:sp>
        <p:nvSpPr>
          <p:cNvPr id="482" name="Google Shape;482;g13e0b71ef82_0_95"/>
          <p:cNvSpPr txBox="1"/>
          <p:nvPr/>
        </p:nvSpPr>
        <p:spPr>
          <a:xfrm>
            <a:off x="4572000" y="2402850"/>
            <a:ext cx="25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(High) = 6 + 3 = 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(Medium) = 4 + 0 = 4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(Low) = 2 + 1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0b71ef82_0_107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488" name="Google Shape;488;g13e0b71ef82_0_107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489" name="Google Shape;489;g13e0b71ef82_0_107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0" name="Google Shape;490;g13e0b71ef82_0_107"/>
          <p:cNvSpPr txBox="1"/>
          <p:nvPr/>
        </p:nvSpPr>
        <p:spPr>
          <a:xfrm>
            <a:off x="4477125" y="744725"/>
            <a:ext cx="402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TP means that ‘Actual’ = ‘predicted’  </a:t>
            </a:r>
            <a:endParaRPr sz="1600"/>
          </a:p>
        </p:txBody>
      </p:sp>
      <p:sp>
        <p:nvSpPr>
          <p:cNvPr id="491" name="Google Shape;491;g13e0b71ef82_0_107"/>
          <p:cNvSpPr txBox="1"/>
          <p:nvPr/>
        </p:nvSpPr>
        <p:spPr>
          <a:xfrm>
            <a:off x="4572000" y="1100700"/>
            <a:ext cx="23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(High) = 10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(Medium) = 15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TP (Low)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g13e0b71ef82_0_107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FN means that ‘Actual’ = yes, but ‘predicted’ = no</a:t>
            </a:r>
            <a:endParaRPr sz="1600"/>
          </a:p>
        </p:txBody>
      </p:sp>
      <p:sp>
        <p:nvSpPr>
          <p:cNvPr id="493" name="Google Shape;493;g13e0b71ef82_0_107"/>
          <p:cNvSpPr txBox="1"/>
          <p:nvPr/>
        </p:nvSpPr>
        <p:spPr>
          <a:xfrm>
            <a:off x="4572000" y="2402850"/>
            <a:ext cx="258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(High) = 6 + 3 = 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(Medium) = 4 + 0 = 4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FN (Low) = 2 + 1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g13e0b71ef82_0_107"/>
          <p:cNvSpPr txBox="1"/>
          <p:nvPr/>
        </p:nvSpPr>
        <p:spPr>
          <a:xfrm>
            <a:off x="4572000" y="338377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So, Recall values are as following: </a:t>
            </a:r>
            <a:endParaRPr sz="1600">
              <a:solidFill>
                <a:srgbClr val="6D9EEB"/>
              </a:solidFill>
            </a:endParaRPr>
          </a:p>
        </p:txBody>
      </p:sp>
      <p:sp>
        <p:nvSpPr>
          <p:cNvPr id="495" name="Google Shape;495;g13e0b71ef82_0_107"/>
          <p:cNvSpPr txBox="1"/>
          <p:nvPr/>
        </p:nvSpPr>
        <p:spPr>
          <a:xfrm>
            <a:off x="4682325" y="3722475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(High) = 10 / 10 + 9 = 52.6%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(Medium) = 15 / 15 + 4= 78.9%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(Low) = 5 / 5 + 3 = 62.5%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1256477" y="158048"/>
            <a:ext cx="7340400" cy="63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1036743" y="977153"/>
            <a:ext cx="7340400" cy="375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Two types of tasks: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/>
              <a:t>: When the label is a specific </a:t>
            </a:r>
            <a:r>
              <a:rPr lang="en" i="1"/>
              <a:t>class</a:t>
            </a:r>
            <a:endParaRPr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mail is spam or not spam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Determining if a picture has a cat or not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b="1"/>
              <a:t>:</a:t>
            </a:r>
            <a:r>
              <a:rPr lang="en"/>
              <a:t> When the label is a </a:t>
            </a:r>
            <a:r>
              <a:rPr lang="en" i="1"/>
              <a:t>real number</a:t>
            </a:r>
            <a:endParaRPr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Predicting tomorrow’s temperature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Predicting the cost of coffee in 2020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Classification labels are </a:t>
            </a:r>
            <a:r>
              <a:rPr lang="en" b="1"/>
              <a:t>discrete</a:t>
            </a:r>
            <a:endParaRPr b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Small number of possible values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Regression labels are </a:t>
            </a:r>
            <a:r>
              <a:rPr lang="en" b="1"/>
              <a:t>continuous</a:t>
            </a:r>
            <a:endParaRPr b="1"/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l="49629"/>
          <a:stretch/>
        </p:blipFill>
        <p:spPr>
          <a:xfrm>
            <a:off x="7217737" y="2571750"/>
            <a:ext cx="1919800" cy="21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r="52052"/>
          <a:stretch/>
        </p:blipFill>
        <p:spPr>
          <a:xfrm>
            <a:off x="7263900" y="461325"/>
            <a:ext cx="1827476" cy="21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e0b71ef82_0_119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01" name="Google Shape;501;g13e0b71ef82_0_119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02" name="Google Shape;502;g13e0b71ef82_0_119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2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0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3" name="Google Shape;503;g13e0b71ef82_0_119"/>
          <p:cNvSpPr txBox="1"/>
          <p:nvPr/>
        </p:nvSpPr>
        <p:spPr>
          <a:xfrm>
            <a:off x="4477125" y="7447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TN means that ‘Actual’ = no, ‘predicted’ = no  </a:t>
            </a:r>
            <a:endParaRPr sz="1600"/>
          </a:p>
        </p:txBody>
      </p:sp>
      <p:sp>
        <p:nvSpPr>
          <p:cNvPr id="504" name="Google Shape;504;g13e0b71ef82_0_119"/>
          <p:cNvSpPr txBox="1"/>
          <p:nvPr/>
        </p:nvSpPr>
        <p:spPr>
          <a:xfrm>
            <a:off x="4572000" y="1100700"/>
            <a:ext cx="4350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(High) = 15 + 2 + 5 + 0 = 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e0b71ef82_0_158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10" name="Google Shape;510;g13e0b71ef82_0_158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11" name="Google Shape;511;g13e0b71ef82_0_158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10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3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Google Shape;512;g13e0b71ef82_0_158"/>
          <p:cNvSpPr txBox="1"/>
          <p:nvPr/>
        </p:nvSpPr>
        <p:spPr>
          <a:xfrm>
            <a:off x="4477125" y="7447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TN means that ‘Actual’ = no, ‘predicted’ = no  </a:t>
            </a:r>
            <a:endParaRPr sz="1600"/>
          </a:p>
        </p:txBody>
      </p:sp>
      <p:sp>
        <p:nvSpPr>
          <p:cNvPr id="513" name="Google Shape;513;g13e0b71ef82_0_158"/>
          <p:cNvSpPr txBox="1"/>
          <p:nvPr/>
        </p:nvSpPr>
        <p:spPr>
          <a:xfrm>
            <a:off x="4572000" y="1100700"/>
            <a:ext cx="435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(High) = 15 + 2 + 5 + 0 = 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(Medium) = 10 + 1 + 3 + 5 = 19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e0b71ef82_0_166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19" name="Google Shape;519;g13e0b71ef82_0_166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20" name="Google Shape;520;g13e0b71ef82_0_166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10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4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6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chemeClr val="accent3"/>
                          </a:highlight>
                        </a:rPr>
                        <a:t>15</a:t>
                      </a:r>
                      <a:endParaRPr sz="1800" b="1">
                        <a:highlight>
                          <a:schemeClr val="accent3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Google Shape;521;g13e0b71ef82_0_166"/>
          <p:cNvSpPr txBox="1"/>
          <p:nvPr/>
        </p:nvSpPr>
        <p:spPr>
          <a:xfrm>
            <a:off x="4477125" y="7447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TN means that ‘Actual’ = no, ‘predicted’ = no  </a:t>
            </a:r>
            <a:endParaRPr sz="1600"/>
          </a:p>
        </p:txBody>
      </p:sp>
      <p:sp>
        <p:nvSpPr>
          <p:cNvPr id="522" name="Google Shape;522;g13e0b71ef82_0_166"/>
          <p:cNvSpPr txBox="1"/>
          <p:nvPr/>
        </p:nvSpPr>
        <p:spPr>
          <a:xfrm>
            <a:off x="4572000" y="1100700"/>
            <a:ext cx="435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(High) = 15 + 2 + 5 + 0 = 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(Medium) = 10 + 1 + 3 + 5 = 19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(Low) = 10 + 4 + 6 + 15 = 35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e0b71ef82_0_134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28" name="Google Shape;528;g13e0b71ef82_0_134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29" name="Google Shape;529;g13e0b71ef82_0_134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0" name="Google Shape;530;g13e0b71ef82_0_134"/>
          <p:cNvSpPr txBox="1"/>
          <p:nvPr/>
        </p:nvSpPr>
        <p:spPr>
          <a:xfrm>
            <a:off x="4477125" y="7447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TN means that ‘Actual’ = no, ‘predicted’ = no  </a:t>
            </a:r>
            <a:endParaRPr sz="1600"/>
          </a:p>
        </p:txBody>
      </p:sp>
      <p:sp>
        <p:nvSpPr>
          <p:cNvPr id="531" name="Google Shape;531;g13e0b71ef82_0_134"/>
          <p:cNvSpPr txBox="1"/>
          <p:nvPr/>
        </p:nvSpPr>
        <p:spPr>
          <a:xfrm>
            <a:off x="4572000" y="1100700"/>
            <a:ext cx="435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(High) = 15 + 2 + 5 + 0 = 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(Medium) = 10 + 1 + 3 + 5 = 19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(Low) = 10 + 4 + 6 + 15 = 35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g13e0b71ef82_0_134"/>
          <p:cNvSpPr txBox="1"/>
          <p:nvPr/>
        </p:nvSpPr>
        <p:spPr>
          <a:xfrm>
            <a:off x="4572000" y="2402850"/>
            <a:ext cx="369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(High) = 4 + 1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(Medium) = 6 + 2 = 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(Low) = 3 + 0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g13e0b71ef82_0_134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FP means that ‘Actual’ = no, but ‘predicted’ = yes</a:t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e0b71ef82_0_146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39" name="Google Shape;539;g13e0b71ef82_0_146"/>
          <p:cNvSpPr txBox="1">
            <a:spLocks noGrp="1"/>
          </p:cNvSpPr>
          <p:nvPr>
            <p:ph type="body" idx="1"/>
          </p:nvPr>
        </p:nvSpPr>
        <p:spPr>
          <a:xfrm>
            <a:off x="1157275" y="3722475"/>
            <a:ext cx="30456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Precision: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 </a:t>
            </a:r>
            <a:r>
              <a:rPr lang="en" sz="1800">
                <a:solidFill>
                  <a:schemeClr val="dk1"/>
                </a:solidFill>
              </a:rPr>
              <a:t>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Recall: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/ (</a:t>
            </a:r>
            <a:r>
              <a:rPr lang="en" sz="1800">
                <a:solidFill>
                  <a:srgbClr val="6AA84F"/>
                </a:solidFill>
              </a:rPr>
              <a:t>TP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FN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Specificity: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6AA84F"/>
                </a:solidFill>
              </a:rPr>
              <a:t>TN </a:t>
            </a:r>
            <a:r>
              <a:rPr lang="en" sz="1800">
                <a:solidFill>
                  <a:schemeClr val="dk1"/>
                </a:solidFill>
              </a:rPr>
              <a:t>/ (</a:t>
            </a:r>
            <a:r>
              <a:rPr lang="en" sz="1800">
                <a:solidFill>
                  <a:srgbClr val="6AA84F"/>
                </a:solidFill>
              </a:rPr>
              <a:t>TN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>
                <a:solidFill>
                  <a:srgbClr val="CC4125"/>
                </a:solidFill>
              </a:rPr>
              <a:t>FP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540" name="Google Shape;540;g13e0b71ef82_0_146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1" name="Google Shape;541;g13e0b71ef82_0_146"/>
          <p:cNvSpPr txBox="1"/>
          <p:nvPr/>
        </p:nvSpPr>
        <p:spPr>
          <a:xfrm>
            <a:off x="4477125" y="7447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TN means that ‘Actual’ = no, ‘predicted’ = no  </a:t>
            </a:r>
            <a:endParaRPr sz="1600"/>
          </a:p>
        </p:txBody>
      </p:sp>
      <p:sp>
        <p:nvSpPr>
          <p:cNvPr id="542" name="Google Shape;542;g13e0b71ef82_0_146"/>
          <p:cNvSpPr txBox="1"/>
          <p:nvPr/>
        </p:nvSpPr>
        <p:spPr>
          <a:xfrm>
            <a:off x="4572000" y="1100700"/>
            <a:ext cx="435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(High) = 15 + 2 + 5 + 0 = 22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(Medium) = 10 + 1 + 3 + 5 = 19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TN (Low) = 10 + 4 + 6 + 15 = 35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g13e0b71ef82_0_146"/>
          <p:cNvSpPr txBox="1"/>
          <p:nvPr/>
        </p:nvSpPr>
        <p:spPr>
          <a:xfrm>
            <a:off x="4572000" y="338377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So, Specificity values are as following: </a:t>
            </a:r>
            <a:endParaRPr sz="1600">
              <a:solidFill>
                <a:srgbClr val="6D9EEB"/>
              </a:solidFill>
            </a:endParaRPr>
          </a:p>
        </p:txBody>
      </p:sp>
      <p:sp>
        <p:nvSpPr>
          <p:cNvPr id="544" name="Google Shape;544;g13e0b71ef82_0_146"/>
          <p:cNvSpPr txBox="1"/>
          <p:nvPr/>
        </p:nvSpPr>
        <p:spPr>
          <a:xfrm>
            <a:off x="4682325" y="3722475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(High) = 22 / 22 + 5 = 81.5%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(Medium) = 19 / 19 + 8= 67.8%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(Low) = 35 / 35 + 3 = 92.1%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g13e0b71ef82_0_146"/>
          <p:cNvSpPr txBox="1"/>
          <p:nvPr/>
        </p:nvSpPr>
        <p:spPr>
          <a:xfrm>
            <a:off x="4572000" y="2402850"/>
            <a:ext cx="369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(High) = 4 + 1 = 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(Medium) = 6 + 2 = 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 (Low) = 3 + 0 = 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g13e0b71ef82_0_146"/>
          <p:cNvSpPr txBox="1"/>
          <p:nvPr/>
        </p:nvSpPr>
        <p:spPr>
          <a:xfrm>
            <a:off x="4477125" y="2024100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FP means that ‘Actual’ = no, but ‘predicted’ = yes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e0b71ef82_0_179"/>
          <p:cNvSpPr txBox="1">
            <a:spLocks noGrp="1"/>
          </p:cNvSpPr>
          <p:nvPr>
            <p:ph type="title"/>
          </p:nvPr>
        </p:nvSpPr>
        <p:spPr>
          <a:xfrm>
            <a:off x="1022925" y="241100"/>
            <a:ext cx="7679100" cy="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it’s a multiclass classification?</a:t>
            </a:r>
            <a:endParaRPr sz="3300"/>
          </a:p>
        </p:txBody>
      </p:sp>
      <p:sp>
        <p:nvSpPr>
          <p:cNvPr id="552" name="Google Shape;552;g13e0b71ef82_0_179"/>
          <p:cNvSpPr txBox="1">
            <a:spLocks noGrp="1"/>
          </p:cNvSpPr>
          <p:nvPr>
            <p:ph type="body" idx="1"/>
          </p:nvPr>
        </p:nvSpPr>
        <p:spPr>
          <a:xfrm>
            <a:off x="776775" y="3722475"/>
            <a:ext cx="35430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Precision: </a:t>
            </a:r>
            <a:r>
              <a:rPr lang="en" sz="1600">
                <a:solidFill>
                  <a:srgbClr val="6AA84F"/>
                </a:solidFill>
              </a:rPr>
              <a:t>TP</a:t>
            </a:r>
            <a:r>
              <a:rPr lang="en" sz="1600">
                <a:solidFill>
                  <a:schemeClr val="dk1"/>
                </a:solidFill>
              </a:rPr>
              <a:t> / (</a:t>
            </a:r>
            <a:r>
              <a:rPr lang="en" sz="1600">
                <a:solidFill>
                  <a:srgbClr val="6AA84F"/>
                </a:solidFill>
              </a:rPr>
              <a:t>TP </a:t>
            </a:r>
            <a:r>
              <a:rPr lang="en" sz="1600">
                <a:solidFill>
                  <a:schemeClr val="dk1"/>
                </a:solidFill>
              </a:rPr>
              <a:t>+ </a:t>
            </a:r>
            <a:r>
              <a:rPr lang="en" sz="1600">
                <a:solidFill>
                  <a:srgbClr val="CC4125"/>
                </a:solidFill>
              </a:rPr>
              <a:t>FP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Recall: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6AA84F"/>
                </a:solidFill>
              </a:rPr>
              <a:t>TP</a:t>
            </a:r>
            <a:r>
              <a:rPr lang="en" sz="1600">
                <a:solidFill>
                  <a:schemeClr val="dk1"/>
                </a:solidFill>
              </a:rPr>
              <a:t> / (</a:t>
            </a:r>
            <a:r>
              <a:rPr lang="en" sz="1600">
                <a:solidFill>
                  <a:srgbClr val="6AA84F"/>
                </a:solidFill>
              </a:rPr>
              <a:t>TP</a:t>
            </a:r>
            <a:r>
              <a:rPr lang="en" sz="1600">
                <a:solidFill>
                  <a:schemeClr val="dk1"/>
                </a:solidFill>
              </a:rPr>
              <a:t> + </a:t>
            </a:r>
            <a:r>
              <a:rPr lang="en" sz="1600">
                <a:solidFill>
                  <a:srgbClr val="CC4125"/>
                </a:solidFill>
              </a:rPr>
              <a:t>FN</a:t>
            </a:r>
            <a:r>
              <a:rPr lang="en" sz="1600">
                <a:solidFill>
                  <a:schemeClr val="dk1"/>
                </a:solidFill>
              </a:rPr>
              <a:t>) 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Specificity: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6AA84F"/>
                </a:solidFill>
              </a:rPr>
              <a:t>TN </a:t>
            </a:r>
            <a:r>
              <a:rPr lang="en" sz="1600">
                <a:solidFill>
                  <a:schemeClr val="dk1"/>
                </a:solidFill>
              </a:rPr>
              <a:t>/ (</a:t>
            </a:r>
            <a:r>
              <a:rPr lang="en" sz="1600">
                <a:solidFill>
                  <a:srgbClr val="6AA84F"/>
                </a:solidFill>
              </a:rPr>
              <a:t>TN</a:t>
            </a:r>
            <a:r>
              <a:rPr lang="en" sz="1600">
                <a:solidFill>
                  <a:schemeClr val="dk1"/>
                </a:solidFill>
              </a:rPr>
              <a:t> + </a:t>
            </a:r>
            <a:r>
              <a:rPr lang="en" sz="1600">
                <a:solidFill>
                  <a:srgbClr val="CC4125"/>
                </a:solidFill>
              </a:rPr>
              <a:t>FP</a:t>
            </a:r>
            <a:r>
              <a:rPr lang="en" sz="1600">
                <a:solidFill>
                  <a:schemeClr val="dk1"/>
                </a:solidFill>
              </a:rPr>
              <a:t>) 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F1 Score:</a:t>
            </a:r>
            <a:r>
              <a:rPr lang="en" sz="1600">
                <a:solidFill>
                  <a:schemeClr val="dk1"/>
                </a:solidFill>
              </a:rPr>
              <a:t> (2 * P * R) / (P + R)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553" name="Google Shape;553;g13e0b71ef82_0_179"/>
          <p:cNvGraphicFramePr/>
          <p:nvPr/>
        </p:nvGraphicFramePr>
        <p:xfrm>
          <a:off x="1157325" y="9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{6E768AA4-C9FA-4E05-852E-31B56349A25E}</a:tableStyleId>
              </a:tblPr>
              <a:tblGrid>
                <a:gridCol w="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High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(Actual)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(Actual)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High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4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6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15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(pred)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0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5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4" name="Google Shape;554;g13e0b71ef82_0_179"/>
          <p:cNvSpPr txBox="1"/>
          <p:nvPr/>
        </p:nvSpPr>
        <p:spPr>
          <a:xfrm>
            <a:off x="4477125" y="93367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Precision:</a:t>
            </a:r>
            <a:endParaRPr sz="1600"/>
          </a:p>
        </p:txBody>
      </p:sp>
      <p:sp>
        <p:nvSpPr>
          <p:cNvPr id="555" name="Google Shape;555;g13e0b71ef82_0_179"/>
          <p:cNvSpPr txBox="1"/>
          <p:nvPr/>
        </p:nvSpPr>
        <p:spPr>
          <a:xfrm>
            <a:off x="4572000" y="28101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Specificity:</a:t>
            </a:r>
            <a:endParaRPr sz="1600">
              <a:solidFill>
                <a:srgbClr val="6D9EEB"/>
              </a:solidFill>
            </a:endParaRPr>
          </a:p>
        </p:txBody>
      </p:sp>
      <p:sp>
        <p:nvSpPr>
          <p:cNvPr id="556" name="Google Shape;556;g13e0b71ef82_0_179"/>
          <p:cNvSpPr txBox="1"/>
          <p:nvPr/>
        </p:nvSpPr>
        <p:spPr>
          <a:xfrm>
            <a:off x="5816000" y="2622225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(High) = 81.5%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(Medium) = 67.8%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 (Low) = 92.1%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g13e0b71ef82_0_179"/>
          <p:cNvSpPr txBox="1"/>
          <p:nvPr/>
        </p:nvSpPr>
        <p:spPr>
          <a:xfrm>
            <a:off x="4792150" y="1901025"/>
            <a:ext cx="462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Recall:</a:t>
            </a:r>
            <a:endParaRPr sz="1600"/>
          </a:p>
        </p:txBody>
      </p:sp>
      <p:sp>
        <p:nvSpPr>
          <p:cNvPr id="558" name="Google Shape;558;g13e0b71ef82_0_179"/>
          <p:cNvSpPr txBox="1"/>
          <p:nvPr/>
        </p:nvSpPr>
        <p:spPr>
          <a:xfrm>
            <a:off x="5816000" y="687525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(High) = 66.6%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(Medium) = 65.2%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(Low) = 62.5%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g13e0b71ef82_0_179"/>
          <p:cNvSpPr txBox="1"/>
          <p:nvPr/>
        </p:nvSpPr>
        <p:spPr>
          <a:xfrm>
            <a:off x="5816000" y="1654863"/>
            <a:ext cx="38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(High) = 52.6%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(Medium) = 78.9%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(Low) = 62.5%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g13e0b71ef82_0_179"/>
          <p:cNvSpPr txBox="1"/>
          <p:nvPr/>
        </p:nvSpPr>
        <p:spPr>
          <a:xfrm>
            <a:off x="4319775" y="3719225"/>
            <a:ext cx="482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(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(2 * 66.6 * 52.6) / (66.6 + 52.6) = 58.7%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(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Medium</a:t>
            </a: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(2 * 65.2 * 78.9) / (65.2 + 78.9) = 71.4%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(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(2 * 62.5 * 62.5) / (62.5 + 62.5) = 62.5%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e0b71ef82_0_202"/>
          <p:cNvSpPr txBox="1">
            <a:spLocks noGrp="1"/>
          </p:cNvSpPr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know more about multiclass classification</a:t>
            </a:r>
            <a:endParaRPr/>
          </a:p>
        </p:txBody>
      </p:sp>
      <p:sp>
        <p:nvSpPr>
          <p:cNvPr id="566" name="Google Shape;566;g13e0b71ef82_0_202"/>
          <p:cNvSpPr txBox="1">
            <a:spLocks noGrp="1"/>
          </p:cNvSpPr>
          <p:nvPr>
            <p:ph type="body" idx="1"/>
          </p:nvPr>
        </p:nvSpPr>
        <p:spPr>
          <a:xfrm>
            <a:off x="1148900" y="1951725"/>
            <a:ext cx="7340400" cy="30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article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 idx="4294967295"/>
          </p:nvPr>
        </p:nvSpPr>
        <p:spPr>
          <a:xfrm>
            <a:off x="1957500" y="2219250"/>
            <a:ext cx="5229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>
                <a:solidFill>
                  <a:srgbClr val="FFFFFF"/>
                </a:solidFill>
              </a:rPr>
              <a:t>EVALUATION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1547100" y="1468192"/>
            <a:ext cx="6049800" cy="220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we tell how good our system is?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1148900" y="660999"/>
            <a:ext cx="7340400" cy="73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Accuracy!</a:t>
            </a: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835136" y="1398494"/>
            <a:ext cx="5789782" cy="32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One way is to look at the </a:t>
            </a:r>
            <a:r>
              <a:rPr lang="en" b="1"/>
              <a:t>accuracy</a:t>
            </a:r>
            <a:r>
              <a:rPr lang="en"/>
              <a:t> of a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1148900" y="660999"/>
            <a:ext cx="7340400" cy="73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Accuracy!</a:t>
            </a: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835135" y="1398494"/>
            <a:ext cx="4740911" cy="32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One way is to look at the </a:t>
            </a:r>
            <a:r>
              <a:rPr lang="en" b="1"/>
              <a:t>accuracy</a:t>
            </a:r>
            <a:r>
              <a:rPr lang="en"/>
              <a:t> of a model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Let’s say we have medical data of 100 people and our model detects whether these patients have cancer.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000"/>
          </a:p>
          <a:p>
            <a:pPr marL="914400" lvl="1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If our model correctly classifies 95 of these 100 patients, then we say our model has a 95% accuracy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1" name="Google Shape;121;p8" descr="12,876 Brain Tumour Stock Photos, Pictures &amp; Royalty-Free Images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338" y="774475"/>
            <a:ext cx="2236716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 descr="Dataset Icons - SVG and PNG Dataset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8424" y="2678650"/>
            <a:ext cx="2163630" cy="216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4429</Words>
  <Application>Microsoft Macintosh PowerPoint</Application>
  <PresentationFormat>On-screen Show (16:9)</PresentationFormat>
  <Paragraphs>868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Courier New</vt:lpstr>
      <vt:lpstr>Montserrat</vt:lpstr>
      <vt:lpstr>Fira Sans</vt:lpstr>
      <vt:lpstr>Roboto</vt:lpstr>
      <vt:lpstr>Helvetica Neue</vt:lpstr>
      <vt:lpstr>Georgia</vt:lpstr>
      <vt:lpstr>Sarala</vt:lpstr>
      <vt:lpstr>Times New Roman</vt:lpstr>
      <vt:lpstr>Rubik Medium</vt:lpstr>
      <vt:lpstr>Calibri</vt:lpstr>
      <vt:lpstr>Office Theme</vt:lpstr>
      <vt:lpstr>Evaluation Metrics</vt:lpstr>
      <vt:lpstr>Please, type in the chat… </vt:lpstr>
      <vt:lpstr>Supervised Learning</vt:lpstr>
      <vt:lpstr>Supervised Learning</vt:lpstr>
      <vt:lpstr>Supervised Learning</vt:lpstr>
      <vt:lpstr>EVALUATION</vt:lpstr>
      <vt:lpstr>How can we tell how good our system is?</vt:lpstr>
      <vt:lpstr>Accuracy!</vt:lpstr>
      <vt:lpstr>Accuracy!</vt:lpstr>
      <vt:lpstr>Example</vt:lpstr>
      <vt:lpstr>Scenario #1</vt:lpstr>
      <vt:lpstr>Scenario #2</vt:lpstr>
      <vt:lpstr>Scenario #2</vt:lpstr>
      <vt:lpstr>Scenario #3</vt:lpstr>
      <vt:lpstr>Scenario #3</vt:lpstr>
      <vt:lpstr>Scenario #4</vt:lpstr>
      <vt:lpstr>Scenario #4 </vt:lpstr>
      <vt:lpstr>Other Metrics for Evaluation</vt:lpstr>
      <vt:lpstr>What’s the difference between </vt:lpstr>
      <vt:lpstr>Another example</vt:lpstr>
      <vt:lpstr>Other Metrics for Evaluation</vt:lpstr>
      <vt:lpstr>Other Metrics for Evaluation</vt:lpstr>
      <vt:lpstr>Evaluation Example</vt:lpstr>
      <vt:lpstr>Evaluation Example</vt:lpstr>
      <vt:lpstr>Evaluation Example</vt:lpstr>
      <vt:lpstr>Evaluation Example</vt:lpstr>
      <vt:lpstr>Evaluation Example</vt:lpstr>
      <vt:lpstr>Evaluation Example</vt:lpstr>
      <vt:lpstr>Other Metrics for Evaluation</vt:lpstr>
      <vt:lpstr>Evaluation Example</vt:lpstr>
      <vt:lpstr>Evaluation Example</vt:lpstr>
      <vt:lpstr>How to apply it? </vt:lpstr>
      <vt:lpstr>How to apply it? </vt:lpstr>
      <vt:lpstr>How to apply it? </vt:lpstr>
      <vt:lpstr>How to apply it? </vt:lpstr>
      <vt:lpstr>Step 4 in details: libraries</vt:lpstr>
      <vt:lpstr>Step 4 in details: syntax </vt:lpstr>
      <vt:lpstr>Summary</vt:lpstr>
      <vt:lpstr>What about other types of algorithms?</vt:lpstr>
      <vt:lpstr>Code along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What if it’s a multiclass classification?</vt:lpstr>
      <vt:lpstr>If you want to know more about multiclass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Metrics</dc:title>
  <cp:lastModifiedBy>Karly Kussainova</cp:lastModifiedBy>
  <cp:revision>3</cp:revision>
  <dcterms:modified xsi:type="dcterms:W3CDTF">2022-07-26T02:42:28Z</dcterms:modified>
</cp:coreProperties>
</file>